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74" r:id="rId4"/>
    <p:sldId id="259" r:id="rId5"/>
    <p:sldId id="260" r:id="rId6"/>
    <p:sldId id="275" r:id="rId7"/>
    <p:sldId id="265" r:id="rId8"/>
    <p:sldId id="261" r:id="rId9"/>
    <p:sldId id="263" r:id="rId10"/>
    <p:sldId id="267" r:id="rId11"/>
    <p:sldId id="264" r:id="rId12"/>
    <p:sldId id="262" r:id="rId13"/>
    <p:sldId id="276" r:id="rId14"/>
    <p:sldId id="268" r:id="rId15"/>
    <p:sldId id="270" r:id="rId16"/>
    <p:sldId id="266" r:id="rId17"/>
    <p:sldId id="269" r:id="rId18"/>
    <p:sldId id="271" r:id="rId19"/>
    <p:sldId id="273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60"/>
    <p:restoredTop sz="94596"/>
  </p:normalViewPr>
  <p:slideViewPr>
    <p:cSldViewPr snapToGrid="0" snapToObjects="1">
      <p:cViewPr varScale="1">
        <p:scale>
          <a:sx n="121" d="100"/>
          <a:sy n="121" d="100"/>
        </p:scale>
        <p:origin x="17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31CD0-D1BC-A042-A56E-FA422D465834}" type="datetimeFigureOut">
              <a:rPr lang="fr-FR" smtClean="0"/>
              <a:t>12/11/2022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B472E-C71C-9D45-A650-AEE06E70E7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32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B472E-C71C-9D45-A650-AEE06E70E70E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47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F53FA7-B2F3-77E8-A43C-282488355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648E30-8CE8-115C-A3D0-4BABDD226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CA8877-AE7A-E505-C38B-29783840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6F27-D32C-1F45-8E79-2767D22913D4}" type="datetime1">
              <a:rPr lang="fr-FR" smtClean="0"/>
              <a:t>12/11/2022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804415-C3C0-F1EB-0F1A-A14D6811B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8AC7C0-97DE-4122-A3DA-1AA1FE3D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2453C-9010-384B-8EBC-65E67A16F3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480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A1AFCC-422E-4ECF-D481-4E791FFD8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F067A3-C4D3-D466-98A9-B4FC6DDF5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EDEB5B-C824-FD7E-D8F2-DB9F746FF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47D8E-F9C4-274F-B8C6-2A545B6D59B9}" type="datetime1">
              <a:rPr lang="fr-FR" smtClean="0"/>
              <a:t>12/11/2022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4CA0AE-7BB6-9BF9-7EB9-6395BB095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F819A6-2BDB-7595-40AE-4E55418D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2453C-9010-384B-8EBC-65E67A16F3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83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F11DBAF-5124-247F-91AF-1091DD205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6F2304A-C43E-FC0B-A680-226057785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0D698B-E088-B04C-112E-FC2B27D3F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8769-F0AA-6349-9F38-3A8B17CC4EA1}" type="datetime1">
              <a:rPr lang="fr-FR" smtClean="0"/>
              <a:t>12/11/2022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AD09DF-F704-F58C-28D0-7EEED9DF2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970B14-3E1E-010C-2B91-6DC5CA30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2453C-9010-384B-8EBC-65E67A16F3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45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D64EDD-3E03-FCA0-6D39-EEEA3E2F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981729-72FA-B03E-E2E9-1AC744540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6E164B-4D46-B366-C97C-EDE3DA24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651D0-6F11-DA47-88CD-D8BB72E66BD4}" type="datetime1">
              <a:rPr lang="fr-FR" smtClean="0"/>
              <a:t>12/11/2022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FBEADC-7427-948A-8F81-0891E084F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C72741-8704-5C54-42D0-BF327A4D0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2453C-9010-384B-8EBC-65E67A16F3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556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A73793-B75D-578E-2C48-417469E2B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CADF92-EE3B-5B0E-4CC6-3B4031670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A00C64-6D9D-96DB-8524-98289881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A2B8-633F-0E47-9D2A-4936626ED04B}" type="datetime1">
              <a:rPr lang="fr-FR" smtClean="0"/>
              <a:t>12/11/2022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65F291-82C4-382E-6F7A-954ADABB1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39531F-42FA-8898-BA83-067CCC98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2453C-9010-384B-8EBC-65E67A16F3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77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1EDC8B-CED7-ED45-9BA7-6D5EF957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8233D0-BCA9-0C48-4437-69F4F8A55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D65109D-9739-0E1B-2770-78944016B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BB50FE-CD6C-2DF4-52A7-81F4B3FDD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6E5DA-76EB-224D-957B-4F23B0A03103}" type="datetime1">
              <a:rPr lang="fr-FR" smtClean="0"/>
              <a:t>12/11/2022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B078A6-6F43-FF1B-B489-AA84C0FB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27E3A5-2AA5-8746-C12A-CDE093BA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2453C-9010-384B-8EBC-65E67A16F3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512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BAD3CF-9449-B65E-9862-84DA83EC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234F3B-4468-576C-85CC-27C3F8552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C673B1D-CC1F-02AF-954A-007884E1F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17279A-3557-BF63-CFAF-0FF639A6F3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03B0CEE-0EF3-3081-93A5-E4A6706BE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273689B-7F03-1ADA-7801-663F604AC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2FD6-92D0-7345-BEFB-8CBAF3C6A498}" type="datetime1">
              <a:rPr lang="fr-FR" smtClean="0"/>
              <a:t>12/11/2022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F8107EC-B29A-14E7-BE6B-DEBAF6560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D9D17E7-7AD4-B516-DD11-26CCF61D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2453C-9010-384B-8EBC-65E67A16F3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284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544BCC-F439-0784-33BC-C934DF73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2A3CC03-BE9F-44D4-F787-CD042371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25B6-2B40-B848-9A5B-E420EB72C3E7}" type="datetime1">
              <a:rPr lang="fr-FR" smtClean="0"/>
              <a:t>12/11/2022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BE17A6-C47E-55B0-4884-C65C10D65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9DFED6E-4407-FBA3-76E8-D040E0BF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2453C-9010-384B-8EBC-65E67A16F3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31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32B371E-A03A-9C67-9F01-9BFB3960A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1800-91E1-9F43-8A64-3C6AB9290FBC}" type="datetime1">
              <a:rPr lang="fr-FR" smtClean="0"/>
              <a:t>12/11/2022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9991496-321B-C77B-FC57-F932E7EB0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0B213C-534E-499B-9586-835F610A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2453C-9010-384B-8EBC-65E67A16F3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8525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210E3-490B-2FF6-8971-CEEC708E2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209161-646C-733E-8E6C-07B96DB80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763134-A1D7-CAFC-55C7-7152901CF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C2B47C-9FC4-B1D1-5867-C02674D06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57684-5B84-0943-B948-499AD751E4D8}" type="datetime1">
              <a:rPr lang="fr-FR" smtClean="0"/>
              <a:t>12/11/2022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FE265B-74DB-8D83-BFEA-E2955B6C3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E0F5E9-D668-9E55-B57A-D3AAFC5A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2453C-9010-384B-8EBC-65E67A16F3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633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A30F21-A4BD-6662-29F2-641FE3CDB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3D5A288-9288-04D4-17B6-9A11CAC9A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02192D-7108-6D65-900E-DAF7C7283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A62F76-7CD4-3A9C-506F-C1A1A1F19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ADFE8-71A0-5D46-800E-84D64B825FC6}" type="datetime1">
              <a:rPr lang="fr-FR" smtClean="0"/>
              <a:t>12/11/2022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AADBD5-9AC7-F551-B3D6-1FB0D0F70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A1DFC9-A2A4-B8CA-375E-62F86F756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2453C-9010-384B-8EBC-65E67A16F3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6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9D8773A-CF11-0134-82CD-1B0CE3A32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4374E6-6F55-FD2E-4C48-CB1508F1E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7234D3-A272-D1FF-7674-4E93A2C921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A33A7-25E5-7F44-85C9-84B34E5735AB}" type="datetime1">
              <a:rPr lang="fr-FR" smtClean="0"/>
              <a:t>12/11/2022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1C9AB9-E23F-F100-F386-623562D2CC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EB27B4-D540-57F6-C551-7963548C3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2453C-9010-384B-8EBC-65E67A16F3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538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Covid-19 : combien de particules virales un être humain infecté par le SARS- CoV-2 renferme-t-il ? – Réalités Biomédicales">
            <a:extLst>
              <a:ext uri="{FF2B5EF4-FFF2-40B4-BE49-F238E27FC236}">
                <a16:creationId xmlns:a16="http://schemas.microsoft.com/office/drawing/2014/main" id="{73AF17B3-1DC0-2EE0-D11F-6CBCE5A6F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" r="-1" b="10674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vid : les pays sont-ils sous pression pour approuver un vaccin ? - BBC  News Afrique">
            <a:extLst>
              <a:ext uri="{FF2B5EF4-FFF2-40B4-BE49-F238E27FC236}">
                <a16:creationId xmlns:a16="http://schemas.microsoft.com/office/drawing/2014/main" id="{9A9EB48A-D74A-70E4-4177-C03057266C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2" r="-1" b="3859"/>
          <a:stretch/>
        </p:blipFill>
        <p:spPr bwMode="auto">
          <a:xfrm>
            <a:off x="4547938" y="3681409"/>
            <a:ext cx="7644062" cy="3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838200" y="1115219"/>
            <a:ext cx="53959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CoronaSurveys</a:t>
            </a:r>
            <a:endParaRPr lang="en-US" sz="5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E51A48D-539A-4964-A11D-ECB1BA230F2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Espace réservé du pied de page 9">
            <a:extLst>
              <a:ext uri="{FF2B5EF4-FFF2-40B4-BE49-F238E27FC236}">
                <a16:creationId xmlns:a16="http://schemas.microsoft.com/office/drawing/2014/main" id="{3246B5AE-2FCB-BD48-9293-E4D33F3B372F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1F3868"/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b="1" i="1" dirty="0" err="1">
                <a:solidFill>
                  <a:schemeClr val="bg1"/>
                </a:solidFill>
              </a:rPr>
              <a:t>Author</a:t>
            </a:r>
            <a:r>
              <a:rPr lang="fr-FR" sz="1600" b="1" i="1" dirty="0">
                <a:solidFill>
                  <a:schemeClr val="bg1"/>
                </a:solidFill>
              </a:rPr>
              <a:t> : Mohamed Kacem		 </a:t>
            </a:r>
            <a:r>
              <a:rPr lang="fr-FR" b="1" i="1" dirty="0">
                <a:solidFill>
                  <a:schemeClr val="bg1"/>
                </a:solidFill>
              </a:rPr>
              <a:t>Host </a:t>
            </a:r>
            <a:r>
              <a:rPr lang="fr-FR" b="1" i="1" dirty="0" err="1">
                <a:solidFill>
                  <a:schemeClr val="bg1"/>
                </a:solidFill>
              </a:rPr>
              <a:t>organism</a:t>
            </a:r>
            <a:r>
              <a:rPr lang="fr-FR" b="1" i="1" dirty="0">
                <a:solidFill>
                  <a:schemeClr val="bg1"/>
                </a:solidFill>
              </a:rPr>
              <a:t>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Antonio Fernández Anta 		</a:t>
            </a:r>
            <a:r>
              <a:rPr lang="fr-FR" b="1" i="1" dirty="0">
                <a:solidFill>
                  <a:schemeClr val="bg1"/>
                </a:solidFill>
              </a:rPr>
              <a:t>ENSTA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Andrea Simonetto        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A8789B-9956-519F-981F-FFF2486F5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502979" cy="863339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560CB3A-4770-2932-2E21-756EB3A30A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3831"/>
            <a:ext cx="934497" cy="123904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58B679B-07B2-2B65-D2B0-602ED0AE89FF}"/>
              </a:ext>
            </a:extLst>
          </p:cNvPr>
          <p:cNvSpPr txBox="1"/>
          <p:nvPr/>
        </p:nvSpPr>
        <p:spPr>
          <a:xfrm>
            <a:off x="1028821" y="3749671"/>
            <a:ext cx="419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Estimating</a:t>
            </a:r>
            <a:r>
              <a:rPr lang="fr-FR" dirty="0">
                <a:solidFill>
                  <a:schemeClr val="bg1"/>
                </a:solidFill>
              </a:rPr>
              <a:t> positive cases of Covid-19</a:t>
            </a:r>
          </a:p>
        </p:txBody>
      </p:sp>
    </p:spTree>
    <p:extLst>
      <p:ext uri="{BB962C8B-B14F-4D97-AF65-F5344CB8AC3E}">
        <p14:creationId xmlns:p14="http://schemas.microsoft.com/office/powerpoint/2010/main" val="2491281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179" y="0"/>
            <a:ext cx="1028821" cy="1508937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448800" y="6445827"/>
            <a:ext cx="2743200" cy="365125"/>
          </a:xfrm>
        </p:spPr>
        <p:txBody>
          <a:bodyPr/>
          <a:lstStyle/>
          <a:p>
            <a:fld id="{2E51A48D-539A-4964-A11D-ECB1BA230F27}" type="slidenum">
              <a:rPr lang="fr-FR" smtClean="0"/>
              <a:t>10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A8789B-9956-519F-981F-FFF2486F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02979" cy="86333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859154B-61A3-F0F9-9AE3-E956D06E9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76" y="1508937"/>
            <a:ext cx="6117719" cy="38258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57E9CEB-9B30-0DF0-81E9-EC59EB9E8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246" y="1432761"/>
            <a:ext cx="5725078" cy="3580305"/>
          </a:xfrm>
          <a:prstGeom prst="rect">
            <a:avLst/>
          </a:prstGeom>
        </p:spPr>
      </p:pic>
      <p:sp>
        <p:nvSpPr>
          <p:cNvPr id="2" name="Espace réservé du pied de page 9">
            <a:extLst>
              <a:ext uri="{FF2B5EF4-FFF2-40B4-BE49-F238E27FC236}">
                <a16:creationId xmlns:a16="http://schemas.microsoft.com/office/drawing/2014/main" id="{994409BE-BD56-9A78-628F-F36C6C463A6F}"/>
              </a:ext>
            </a:extLst>
          </p:cNvPr>
          <p:cNvSpPr txBox="1">
            <a:spLocks/>
          </p:cNvSpPr>
          <p:nvPr/>
        </p:nvSpPr>
        <p:spPr>
          <a:xfrm>
            <a:off x="-1" y="6492875"/>
            <a:ext cx="11794435" cy="365125"/>
          </a:xfrm>
          <a:prstGeom prst="rect">
            <a:avLst/>
          </a:prstGeom>
          <a:solidFill>
            <a:srgbClr val="1F3868"/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b="1" i="1" dirty="0" err="1">
                <a:solidFill>
                  <a:schemeClr val="bg1"/>
                </a:solidFill>
              </a:rPr>
              <a:t>Author</a:t>
            </a:r>
            <a:r>
              <a:rPr lang="fr-FR" sz="1600" b="1" i="1" dirty="0">
                <a:solidFill>
                  <a:schemeClr val="bg1"/>
                </a:solidFill>
              </a:rPr>
              <a:t> : Mohamed Kacem		 </a:t>
            </a:r>
            <a:r>
              <a:rPr lang="fr-FR" b="1" i="1" dirty="0">
                <a:solidFill>
                  <a:schemeClr val="bg1"/>
                </a:solidFill>
              </a:rPr>
              <a:t>Host </a:t>
            </a:r>
            <a:r>
              <a:rPr lang="fr-FR" b="1" i="1" dirty="0" err="1">
                <a:solidFill>
                  <a:schemeClr val="bg1"/>
                </a:solidFill>
              </a:rPr>
              <a:t>org</a:t>
            </a:r>
            <a:r>
              <a:rPr lang="fr-FR" b="1" i="1" dirty="0">
                <a:solidFill>
                  <a:schemeClr val="bg1"/>
                </a:solidFill>
              </a:rPr>
              <a:t>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Antonio Fernández Anta 		</a:t>
            </a:r>
            <a:r>
              <a:rPr lang="fr-FR" b="1" i="1" dirty="0">
                <a:solidFill>
                  <a:schemeClr val="bg1"/>
                </a:solidFill>
              </a:rPr>
              <a:t>ENSTA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Andrea Simonetto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1516864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179" y="0"/>
            <a:ext cx="1028821" cy="1508937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E51A48D-539A-4964-A11D-ECB1BA230F27}" type="slidenum">
              <a:rPr lang="fr-FR" smtClean="0"/>
              <a:t>11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A8789B-9956-519F-981F-FFF2486F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02979" cy="86333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F964D22-A2F1-13D5-C465-404A8FA4A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806" y="1632232"/>
            <a:ext cx="5997798" cy="4860643"/>
          </a:xfrm>
          <a:prstGeom prst="rect">
            <a:avLst/>
          </a:prstGeom>
        </p:spPr>
      </p:pic>
      <p:sp>
        <p:nvSpPr>
          <p:cNvPr id="2" name="Espace réservé du pied de page 9">
            <a:extLst>
              <a:ext uri="{FF2B5EF4-FFF2-40B4-BE49-F238E27FC236}">
                <a16:creationId xmlns:a16="http://schemas.microsoft.com/office/drawing/2014/main" id="{1BFC64D7-BF42-5157-0333-5F2054351BC5}"/>
              </a:ext>
            </a:extLst>
          </p:cNvPr>
          <p:cNvSpPr txBox="1">
            <a:spLocks/>
          </p:cNvSpPr>
          <p:nvPr/>
        </p:nvSpPr>
        <p:spPr>
          <a:xfrm>
            <a:off x="0" y="6495498"/>
            <a:ext cx="11807687" cy="365125"/>
          </a:xfrm>
          <a:prstGeom prst="rect">
            <a:avLst/>
          </a:prstGeom>
          <a:solidFill>
            <a:srgbClr val="1F3868"/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b="1" i="1" dirty="0" err="1">
                <a:solidFill>
                  <a:schemeClr val="bg1"/>
                </a:solidFill>
              </a:rPr>
              <a:t>Author</a:t>
            </a:r>
            <a:r>
              <a:rPr lang="fr-FR" sz="1600" b="1" i="1" dirty="0">
                <a:solidFill>
                  <a:schemeClr val="bg1"/>
                </a:solidFill>
              </a:rPr>
              <a:t> : Mohamed Kacem		 </a:t>
            </a:r>
            <a:r>
              <a:rPr lang="fr-FR" b="1" i="1" dirty="0">
                <a:solidFill>
                  <a:schemeClr val="bg1"/>
                </a:solidFill>
              </a:rPr>
              <a:t>Host </a:t>
            </a:r>
            <a:r>
              <a:rPr lang="fr-FR" b="1" i="1" dirty="0" err="1">
                <a:solidFill>
                  <a:schemeClr val="bg1"/>
                </a:solidFill>
              </a:rPr>
              <a:t>org</a:t>
            </a:r>
            <a:r>
              <a:rPr lang="fr-FR" b="1" i="1" dirty="0">
                <a:solidFill>
                  <a:schemeClr val="bg1"/>
                </a:solidFill>
              </a:rPr>
              <a:t>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Antonio Fernández Anta 		</a:t>
            </a:r>
            <a:r>
              <a:rPr lang="fr-FR" b="1" i="1" dirty="0">
                <a:solidFill>
                  <a:schemeClr val="bg1"/>
                </a:solidFill>
              </a:rPr>
              <a:t>ENSTA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Andrea Simonetto        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AC113D-1EBD-CCF7-0CB7-DFCC86B794AF}"/>
              </a:ext>
            </a:extLst>
          </p:cNvPr>
          <p:cNvSpPr txBox="1"/>
          <p:nvPr/>
        </p:nvSpPr>
        <p:spPr>
          <a:xfrm>
            <a:off x="2133600" y="980661"/>
            <a:ext cx="696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prevalence</a:t>
            </a:r>
            <a:r>
              <a:rPr lang="fr-FR" dirty="0"/>
              <a:t> in California </a:t>
            </a:r>
            <a:r>
              <a:rPr lang="fr-FR" dirty="0" err="1"/>
              <a:t>among</a:t>
            </a:r>
            <a:r>
              <a:rPr lang="fr-FR" dirty="0"/>
              <a:t> </a:t>
            </a:r>
            <a:r>
              <a:rPr lang="fr-FR" dirty="0" err="1"/>
              <a:t>Vaccinated</a:t>
            </a:r>
            <a:r>
              <a:rPr lang="fr-FR" dirty="0"/>
              <a:t> and </a:t>
            </a:r>
            <a:r>
              <a:rPr lang="fr-FR" dirty="0" err="1"/>
              <a:t>unvaccinated</a:t>
            </a:r>
            <a:r>
              <a:rPr lang="fr-FR" dirty="0"/>
              <a:t> people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9B56D11-24E6-4A21-7D87-CF5B74702429}"/>
              </a:ext>
            </a:extLst>
          </p:cNvPr>
          <p:cNvSpPr txBox="1"/>
          <p:nvPr/>
        </p:nvSpPr>
        <p:spPr>
          <a:xfrm>
            <a:off x="8812696" y="3167270"/>
            <a:ext cx="254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Probability</a:t>
            </a:r>
            <a:r>
              <a:rPr lang="fr-FR" dirty="0"/>
              <a:t> of 10 times more to </a:t>
            </a:r>
            <a:r>
              <a:rPr lang="fr-FR" dirty="0" err="1"/>
              <a:t>get</a:t>
            </a:r>
            <a:r>
              <a:rPr lang="fr-FR" dirty="0"/>
              <a:t> the covid</a:t>
            </a:r>
          </a:p>
        </p:txBody>
      </p:sp>
    </p:spTree>
    <p:extLst>
      <p:ext uri="{BB962C8B-B14F-4D97-AF65-F5344CB8AC3E}">
        <p14:creationId xmlns:p14="http://schemas.microsoft.com/office/powerpoint/2010/main" val="272426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179" y="0"/>
            <a:ext cx="1028821" cy="1508937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</p:spPr>
        <p:txBody>
          <a:bodyPr/>
          <a:lstStyle/>
          <a:p>
            <a:fld id="{2E51A48D-539A-4964-A11D-ECB1BA230F27}" type="slidenum">
              <a:rPr lang="fr-FR" smtClean="0"/>
              <a:t>12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A8789B-9956-519F-981F-FFF2486F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02979" cy="8633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B40A713-BF8A-66EA-6FF4-15244342A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8" y="1585210"/>
            <a:ext cx="5711465" cy="36875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BD1340D-00B8-4BD5-7766-BC2255BC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212" y="1585210"/>
            <a:ext cx="5896617" cy="3687580"/>
          </a:xfrm>
          <a:prstGeom prst="rect">
            <a:avLst/>
          </a:prstGeom>
        </p:spPr>
      </p:pic>
      <p:sp>
        <p:nvSpPr>
          <p:cNvPr id="2" name="Espace réservé du pied de page 9">
            <a:extLst>
              <a:ext uri="{FF2B5EF4-FFF2-40B4-BE49-F238E27FC236}">
                <a16:creationId xmlns:a16="http://schemas.microsoft.com/office/drawing/2014/main" id="{88C2D752-9A0E-9CA6-BDBB-86D000CC53A6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11807687" cy="365125"/>
          </a:xfrm>
          <a:prstGeom prst="rect">
            <a:avLst/>
          </a:prstGeom>
          <a:solidFill>
            <a:srgbClr val="1F3868"/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b="1" i="1" dirty="0" err="1">
                <a:solidFill>
                  <a:schemeClr val="bg1"/>
                </a:solidFill>
              </a:rPr>
              <a:t>Author</a:t>
            </a:r>
            <a:r>
              <a:rPr lang="fr-FR" sz="1600" b="1" i="1" dirty="0">
                <a:solidFill>
                  <a:schemeClr val="bg1"/>
                </a:solidFill>
              </a:rPr>
              <a:t> : Mohamed Kacem		 </a:t>
            </a:r>
            <a:r>
              <a:rPr lang="fr-FR" b="1" i="1" dirty="0">
                <a:solidFill>
                  <a:schemeClr val="bg1"/>
                </a:solidFill>
              </a:rPr>
              <a:t>Host </a:t>
            </a:r>
            <a:r>
              <a:rPr lang="fr-FR" b="1" i="1" dirty="0" err="1">
                <a:solidFill>
                  <a:schemeClr val="bg1"/>
                </a:solidFill>
              </a:rPr>
              <a:t>org</a:t>
            </a:r>
            <a:r>
              <a:rPr lang="fr-FR" b="1" i="1" dirty="0">
                <a:solidFill>
                  <a:schemeClr val="bg1"/>
                </a:solidFill>
              </a:rPr>
              <a:t>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Antonio Fernández Anta 		</a:t>
            </a:r>
            <a:r>
              <a:rPr lang="fr-FR" b="1" i="1" dirty="0">
                <a:solidFill>
                  <a:schemeClr val="bg1"/>
                </a:solidFill>
              </a:rPr>
              <a:t>ENSTA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Andrea Simonetto        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4C7072-0FF5-E1D2-DCAD-6E8836034EC1}"/>
              </a:ext>
            </a:extLst>
          </p:cNvPr>
          <p:cNvSpPr txBox="1"/>
          <p:nvPr/>
        </p:nvSpPr>
        <p:spPr>
          <a:xfrm>
            <a:off x="3086135" y="636104"/>
            <a:ext cx="611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>
                    <a:lumMod val="50000"/>
                  </a:schemeClr>
                </a:solidFill>
              </a:rPr>
              <a:t>prevalence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 in California </a:t>
            </a:r>
            <a:r>
              <a:rPr lang="fr-FR" b="1" dirty="0" err="1">
                <a:solidFill>
                  <a:schemeClr val="accent1">
                    <a:lumMod val="50000"/>
                  </a:schemeClr>
                </a:solidFill>
              </a:rPr>
              <a:t>among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accent1">
                    <a:lumMod val="50000"/>
                  </a:schemeClr>
                </a:solidFill>
              </a:rPr>
              <a:t>Vaccinated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fr-FR" b="1" dirty="0" err="1">
                <a:solidFill>
                  <a:schemeClr val="accent1">
                    <a:lumMod val="50000"/>
                  </a:schemeClr>
                </a:solidFill>
              </a:rPr>
              <a:t>Unvaccinated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accent1">
                    <a:lumMod val="50000"/>
                  </a:schemeClr>
                </a:solidFill>
              </a:rPr>
              <a:t>with</a:t>
            </a:r>
            <a:br>
              <a:rPr lang="fr-FR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b="1" dirty="0" err="1">
                <a:solidFill>
                  <a:schemeClr val="accent1">
                    <a:lumMod val="50000"/>
                  </a:schemeClr>
                </a:solidFill>
              </a:rPr>
              <a:t>different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accent1">
                    <a:lumMod val="50000"/>
                  </a:schemeClr>
                </a:solidFill>
              </a:rPr>
              <a:t>proxies</a:t>
            </a:r>
            <a:endParaRPr lang="fr-F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068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179" y="0"/>
            <a:ext cx="1028821" cy="150893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75167" y="2941051"/>
            <a:ext cx="1086743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dirty="0">
              <a:solidFill>
                <a:srgbClr val="002060"/>
              </a:solidFill>
            </a:endParaRPr>
          </a:p>
          <a:p>
            <a:pPr algn="just"/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440396" y="6492874"/>
            <a:ext cx="2743200" cy="365125"/>
          </a:xfrm>
        </p:spPr>
        <p:txBody>
          <a:bodyPr/>
          <a:lstStyle/>
          <a:p>
            <a:fld id="{2E51A48D-539A-4964-A11D-ECB1BA230F27}" type="slidenum">
              <a:rPr lang="fr-FR" smtClean="0"/>
              <a:t>13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A8789B-9956-519F-981F-FFF2486F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02979" cy="863339"/>
          </a:xfrm>
          <a:prstGeom prst="rect">
            <a:avLst/>
          </a:prstGeom>
        </p:spPr>
      </p:pic>
      <p:sp>
        <p:nvSpPr>
          <p:cNvPr id="4" name="Espace réservé du pied de page 9">
            <a:extLst>
              <a:ext uri="{FF2B5EF4-FFF2-40B4-BE49-F238E27FC236}">
                <a16:creationId xmlns:a16="http://schemas.microsoft.com/office/drawing/2014/main" id="{7484AD33-953C-293F-9D4F-F95C500F6F80}"/>
              </a:ext>
            </a:extLst>
          </p:cNvPr>
          <p:cNvSpPr txBox="1">
            <a:spLocks/>
          </p:cNvSpPr>
          <p:nvPr/>
        </p:nvSpPr>
        <p:spPr>
          <a:xfrm>
            <a:off x="-1" y="6492875"/>
            <a:ext cx="11820939" cy="365125"/>
          </a:xfrm>
          <a:prstGeom prst="rect">
            <a:avLst/>
          </a:prstGeom>
          <a:solidFill>
            <a:srgbClr val="1F3868"/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b="1" i="1" dirty="0" err="1">
                <a:solidFill>
                  <a:schemeClr val="bg1"/>
                </a:solidFill>
              </a:rPr>
              <a:t>Author</a:t>
            </a:r>
            <a:r>
              <a:rPr lang="fr-FR" sz="1600" b="1" i="1" dirty="0">
                <a:solidFill>
                  <a:schemeClr val="bg1"/>
                </a:solidFill>
              </a:rPr>
              <a:t> : Mohamed Kacem		 </a:t>
            </a:r>
            <a:r>
              <a:rPr lang="fr-FR" b="1" i="1" dirty="0">
                <a:solidFill>
                  <a:schemeClr val="bg1"/>
                </a:solidFill>
              </a:rPr>
              <a:t>Host </a:t>
            </a:r>
            <a:r>
              <a:rPr lang="fr-FR" b="1" i="1" dirty="0" err="1">
                <a:solidFill>
                  <a:schemeClr val="bg1"/>
                </a:solidFill>
              </a:rPr>
              <a:t>org</a:t>
            </a:r>
            <a:r>
              <a:rPr lang="fr-FR" b="1" i="1" dirty="0">
                <a:solidFill>
                  <a:schemeClr val="bg1"/>
                </a:solidFill>
              </a:rPr>
              <a:t>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Antonio Fernández Anta 		</a:t>
            </a:r>
            <a:r>
              <a:rPr lang="fr-FR" b="1" i="1" dirty="0">
                <a:solidFill>
                  <a:schemeClr val="bg1"/>
                </a:solidFill>
              </a:rPr>
              <a:t>ENSTA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Andrea Simonetto        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27BA9D9-D129-A8EE-7DC6-BFA5FAB12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996" y="1508937"/>
            <a:ext cx="7772400" cy="486064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D0870EC-3130-D93C-07BF-BB3E552347A4}"/>
              </a:ext>
            </a:extLst>
          </p:cNvPr>
          <p:cNvSpPr txBox="1"/>
          <p:nvPr/>
        </p:nvSpPr>
        <p:spPr>
          <a:xfrm>
            <a:off x="2373927" y="488420"/>
            <a:ext cx="6469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fr-FR" b="1" dirty="0" err="1">
                <a:solidFill>
                  <a:schemeClr val="accent1">
                    <a:lumMod val="50000"/>
                  </a:schemeClr>
                </a:solidFill>
              </a:rPr>
              <a:t>prevalence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 in California </a:t>
            </a:r>
            <a:r>
              <a:rPr lang="fr-FR" b="1" dirty="0" err="1">
                <a:solidFill>
                  <a:schemeClr val="accent1">
                    <a:lumMod val="50000"/>
                  </a:schemeClr>
                </a:solidFill>
              </a:rPr>
              <a:t>among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 people </a:t>
            </a:r>
            <a:r>
              <a:rPr lang="fr-FR" b="1" dirty="0" err="1">
                <a:solidFill>
                  <a:schemeClr val="accent1">
                    <a:lumMod val="50000"/>
                  </a:schemeClr>
                </a:solidFill>
              </a:rPr>
              <a:t>with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accent1">
                    <a:lumMod val="50000"/>
                  </a:schemeClr>
                </a:solidFill>
              </a:rPr>
              <a:t>different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 of</a:t>
            </a:r>
            <a:br>
              <a:rPr lang="fr-FR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vaccination, </a:t>
            </a:r>
            <a:r>
              <a:rPr lang="fr-FR" b="1" dirty="0" err="1">
                <a:solidFill>
                  <a:schemeClr val="accent1">
                    <a:lumMod val="50000"/>
                  </a:schemeClr>
                </a:solidFill>
              </a:rPr>
              <a:t>estimated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accent1">
                    <a:lumMod val="50000"/>
                  </a:schemeClr>
                </a:solidFill>
              </a:rPr>
              <a:t>with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accent1">
                    <a:lumMod val="50000"/>
                  </a:schemeClr>
                </a:solidFill>
              </a:rPr>
              <a:t>Random</a:t>
            </a:r>
            <a:br>
              <a:rPr lang="fr-FR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Forest</a:t>
            </a:r>
          </a:p>
        </p:txBody>
      </p:sp>
    </p:spTree>
    <p:extLst>
      <p:ext uri="{BB962C8B-B14F-4D97-AF65-F5344CB8AC3E}">
        <p14:creationId xmlns:p14="http://schemas.microsoft.com/office/powerpoint/2010/main" val="1842271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179" y="0"/>
            <a:ext cx="1028821" cy="150893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86369" y="999864"/>
            <a:ext cx="1086743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ea typeface="+mn-lt"/>
                <a:cs typeface="+mn-lt"/>
              </a:rPr>
              <a:t>Evaluating the classifiers</a:t>
            </a:r>
            <a:endParaRPr lang="en-US" dirty="0">
              <a:solidFill>
                <a:srgbClr val="002060"/>
              </a:solidFill>
            </a:endParaRPr>
          </a:p>
          <a:p>
            <a:pPr algn="just"/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</p:spPr>
        <p:txBody>
          <a:bodyPr/>
          <a:lstStyle/>
          <a:p>
            <a:fld id="{2E51A48D-539A-4964-A11D-ECB1BA230F27}" type="slidenum">
              <a:rPr lang="fr-FR" smtClean="0"/>
              <a:t>14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A8789B-9956-519F-981F-FFF2486F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02979" cy="8633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AE2C8F3-9AD9-DDE8-0701-A8EE5B1F110B}"/>
              </a:ext>
            </a:extLst>
          </p:cNvPr>
          <p:cNvSpPr txBox="1"/>
          <p:nvPr/>
        </p:nvSpPr>
        <p:spPr>
          <a:xfrm>
            <a:off x="1055915" y="2460170"/>
            <a:ext cx="89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Confusion Matrix </a:t>
            </a:r>
            <a:r>
              <a:rPr lang="fr-FR" dirty="0"/>
              <a:t>: </a:t>
            </a:r>
          </a:p>
          <a:p>
            <a:r>
              <a:rPr lang="fr-FR" dirty="0"/>
              <a:t>TP (</a:t>
            </a:r>
            <a:r>
              <a:rPr lang="fr-FR" dirty="0" err="1"/>
              <a:t>True</a:t>
            </a:r>
            <a:r>
              <a:rPr lang="fr-FR" dirty="0"/>
              <a:t> positive) – TN (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negative</a:t>
            </a:r>
            <a:r>
              <a:rPr lang="fr-FR" dirty="0"/>
              <a:t>) – FP (False positive) – FN (False </a:t>
            </a:r>
            <a:r>
              <a:rPr lang="fr-FR" dirty="0" err="1"/>
              <a:t>negative</a:t>
            </a:r>
            <a:r>
              <a:rPr lang="fr-FR" dirty="0"/>
              <a:t>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E2144F-1487-15D6-B037-061E2A281F00}"/>
              </a:ext>
            </a:extLst>
          </p:cNvPr>
          <p:cNvSpPr txBox="1"/>
          <p:nvPr/>
        </p:nvSpPr>
        <p:spPr>
          <a:xfrm>
            <a:off x="751489" y="392654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dirty="0">
                <a:effectLst/>
                <a:latin typeface="Arial" panose="020B0604020202020204" pitchFamily="34" charset="0"/>
              </a:rPr>
              <a:t>- </a:t>
            </a:r>
            <a:r>
              <a:rPr lang="fr-FR" b="0" i="0" u="none" strike="noStrike" dirty="0" err="1">
                <a:effectLst/>
                <a:latin typeface="Arial" panose="020B0604020202020204" pitchFamily="34" charset="0"/>
              </a:rPr>
              <a:t>Accuracy</a:t>
            </a:r>
            <a:r>
              <a:rPr lang="fr-FR" b="0" i="0" u="none" strike="noStrike" dirty="0">
                <a:effectLst/>
                <a:latin typeface="Arial" panose="020B0604020202020204" pitchFamily="34" charset="0"/>
              </a:rPr>
              <a:t> = (TP+TN)/(TP+FP+FN+TN)</a:t>
            </a:r>
            <a:br>
              <a:rPr lang="fr-FR" dirty="0"/>
            </a:br>
            <a:r>
              <a:rPr lang="fr-FR" b="0" i="0" u="none" strike="noStrike" dirty="0">
                <a:effectLst/>
                <a:latin typeface="Arial" panose="020B0604020202020204" pitchFamily="34" charset="0"/>
              </a:rPr>
              <a:t>- </a:t>
            </a:r>
            <a:r>
              <a:rPr lang="fr-FR" b="0" i="0" u="none" strike="noStrike" dirty="0" err="1">
                <a:effectLst/>
                <a:latin typeface="Arial" panose="020B0604020202020204" pitchFamily="34" charset="0"/>
              </a:rPr>
              <a:t>Precision</a:t>
            </a:r>
            <a:r>
              <a:rPr lang="fr-FR" b="0" i="0" u="none" strike="noStrike" dirty="0">
                <a:effectLst/>
                <a:latin typeface="Arial" panose="020B0604020202020204" pitchFamily="34" charset="0"/>
              </a:rPr>
              <a:t> = TP/(TP+FP)</a:t>
            </a:r>
            <a:br>
              <a:rPr lang="fr-FR" dirty="0"/>
            </a:br>
            <a:r>
              <a:rPr lang="fr-FR" b="0" i="0" u="none" strike="noStrike" dirty="0">
                <a:effectLst/>
                <a:latin typeface="Arial" panose="020B0604020202020204" pitchFamily="34" charset="0"/>
              </a:rPr>
              <a:t>- </a:t>
            </a:r>
            <a:r>
              <a:rPr lang="fr-FR" b="0" i="0" u="none" strike="noStrike" dirty="0" err="1">
                <a:effectLst/>
                <a:latin typeface="Arial" panose="020B0604020202020204" pitchFamily="34" charset="0"/>
              </a:rPr>
              <a:t>Recall</a:t>
            </a:r>
            <a:r>
              <a:rPr lang="fr-FR" b="0" i="0" u="none" strike="noStrike" dirty="0">
                <a:effectLst/>
                <a:latin typeface="Arial" panose="020B0604020202020204" pitchFamily="34" charset="0"/>
              </a:rPr>
              <a:t> = TP/(TP+FN)</a:t>
            </a:r>
            <a:br>
              <a:rPr lang="fr-FR" dirty="0"/>
            </a:br>
            <a:r>
              <a:rPr lang="fr-FR" b="0" i="0" u="none" strike="noStrike" dirty="0">
                <a:effectLst/>
                <a:latin typeface="Arial" panose="020B0604020202020204" pitchFamily="34" charset="0"/>
              </a:rPr>
              <a:t>- F1 Score = 2(</a:t>
            </a:r>
            <a:r>
              <a:rPr lang="fr-FR" b="0" i="0" u="none" strike="noStrike" dirty="0" err="1">
                <a:effectLst/>
                <a:latin typeface="Arial" panose="020B0604020202020204" pitchFamily="34" charset="0"/>
              </a:rPr>
              <a:t>Precision</a:t>
            </a:r>
            <a:r>
              <a:rPr lang="fr-FR" b="0" i="0" u="none" strike="noStrike" dirty="0">
                <a:effectLst/>
                <a:latin typeface="Arial" panose="020B0604020202020204" pitchFamily="34" charset="0"/>
              </a:rPr>
              <a:t>*</a:t>
            </a:r>
            <a:r>
              <a:rPr lang="fr-FR" b="0" i="0" u="none" strike="noStrike" dirty="0" err="1">
                <a:effectLst/>
                <a:latin typeface="Arial" panose="020B0604020202020204" pitchFamily="34" charset="0"/>
              </a:rPr>
              <a:t>Recall</a:t>
            </a:r>
            <a:r>
              <a:rPr lang="fr-FR" b="0" i="0" u="none" strike="noStrike" dirty="0">
                <a:effectLst/>
                <a:latin typeface="Arial" panose="020B0604020202020204" pitchFamily="34" charset="0"/>
              </a:rPr>
              <a:t>)/(</a:t>
            </a:r>
            <a:r>
              <a:rPr lang="fr-FR" b="0" i="0" u="none" strike="noStrike" dirty="0" err="1">
                <a:effectLst/>
                <a:latin typeface="Arial" panose="020B0604020202020204" pitchFamily="34" charset="0"/>
              </a:rPr>
              <a:t>Precision+Recall</a:t>
            </a:r>
            <a:r>
              <a:rPr lang="fr-FR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E506723-8CBC-38EF-8D7C-573E451BCB86}"/>
              </a:ext>
            </a:extLst>
          </p:cNvPr>
          <p:cNvSpPr txBox="1"/>
          <p:nvPr/>
        </p:nvSpPr>
        <p:spPr>
          <a:xfrm>
            <a:off x="969203" y="3566834"/>
            <a:ext cx="236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Performance </a:t>
            </a:r>
            <a:r>
              <a:rPr lang="fr-FR" b="1" dirty="0" err="1"/>
              <a:t>Metrics</a:t>
            </a:r>
            <a:r>
              <a:rPr lang="fr-FR" b="1" dirty="0"/>
              <a:t> :</a:t>
            </a:r>
          </a:p>
        </p:txBody>
      </p:sp>
      <p:sp>
        <p:nvSpPr>
          <p:cNvPr id="11" name="Espace réservé du pied de page 9">
            <a:extLst>
              <a:ext uri="{FF2B5EF4-FFF2-40B4-BE49-F238E27FC236}">
                <a16:creationId xmlns:a16="http://schemas.microsoft.com/office/drawing/2014/main" id="{BD023744-126C-5822-F9F5-DBC5523E4A71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11820939" cy="365125"/>
          </a:xfrm>
          <a:prstGeom prst="rect">
            <a:avLst/>
          </a:prstGeom>
          <a:solidFill>
            <a:srgbClr val="1F3868"/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b="1" i="1" dirty="0" err="1">
                <a:solidFill>
                  <a:schemeClr val="bg1"/>
                </a:solidFill>
              </a:rPr>
              <a:t>Author</a:t>
            </a:r>
            <a:r>
              <a:rPr lang="fr-FR" sz="1600" b="1" i="1" dirty="0">
                <a:solidFill>
                  <a:schemeClr val="bg1"/>
                </a:solidFill>
              </a:rPr>
              <a:t> : Mohamed Kacem		 </a:t>
            </a:r>
            <a:r>
              <a:rPr lang="fr-FR" b="1" i="1" dirty="0">
                <a:solidFill>
                  <a:schemeClr val="bg1"/>
                </a:solidFill>
              </a:rPr>
              <a:t>Host </a:t>
            </a:r>
            <a:r>
              <a:rPr lang="fr-FR" b="1" i="1" dirty="0" err="1">
                <a:solidFill>
                  <a:schemeClr val="bg1"/>
                </a:solidFill>
              </a:rPr>
              <a:t>org</a:t>
            </a:r>
            <a:r>
              <a:rPr lang="fr-FR" b="1" i="1" dirty="0">
                <a:solidFill>
                  <a:schemeClr val="bg1"/>
                </a:solidFill>
              </a:rPr>
              <a:t>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Antonio Fernández Anta 		</a:t>
            </a:r>
            <a:r>
              <a:rPr lang="fr-FR" b="1" i="1" dirty="0">
                <a:solidFill>
                  <a:schemeClr val="bg1"/>
                </a:solidFill>
              </a:rPr>
              <a:t>ENSTA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Andrea Simonetto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3161660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179" y="0"/>
            <a:ext cx="1028821" cy="1508937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417098" y="6435424"/>
            <a:ext cx="2743200" cy="365125"/>
          </a:xfrm>
        </p:spPr>
        <p:txBody>
          <a:bodyPr/>
          <a:lstStyle/>
          <a:p>
            <a:fld id="{2E51A48D-539A-4964-A11D-ECB1BA230F27}" type="slidenum">
              <a:rPr lang="fr-FR" smtClean="0"/>
              <a:t>15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A8789B-9956-519F-981F-FFF2486F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02979" cy="8633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3A8EA67-DDB7-027D-EFD9-D5AFFAF998B3}"/>
              </a:ext>
            </a:extLst>
          </p:cNvPr>
          <p:cNvSpPr txBox="1"/>
          <p:nvPr/>
        </p:nvSpPr>
        <p:spPr>
          <a:xfrm>
            <a:off x="870264" y="2603564"/>
            <a:ext cx="97546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 have a </a:t>
            </a:r>
            <a:r>
              <a:rPr lang="fr-FR" dirty="0" err="1"/>
              <a:t>realiable</a:t>
            </a:r>
            <a:r>
              <a:rPr lang="fr-FR" dirty="0"/>
              <a:t> </a:t>
            </a:r>
            <a:r>
              <a:rPr lang="fr-FR" dirty="0" err="1"/>
              <a:t>evaluation</a:t>
            </a:r>
            <a:r>
              <a:rPr lang="fr-FR" dirty="0"/>
              <a:t>/Comparaison :</a:t>
            </a:r>
          </a:p>
          <a:p>
            <a:endParaRPr lang="fr-FR" dirty="0"/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 </a:t>
            </a:r>
            <a:r>
              <a:rPr lang="fr-FR" dirty="0" err="1"/>
              <a:t>random</a:t>
            </a:r>
            <a:r>
              <a:rPr lang="fr-FR" dirty="0"/>
              <a:t> sampling 50 times for </a:t>
            </a:r>
            <a:r>
              <a:rPr lang="fr-FR" dirty="0" err="1"/>
              <a:t>each</a:t>
            </a:r>
            <a:r>
              <a:rPr lang="fr-FR" dirty="0"/>
              <a:t> state.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calculate</a:t>
            </a:r>
            <a:r>
              <a:rPr lang="fr-FR" dirty="0"/>
              <a:t> the </a:t>
            </a:r>
            <a:r>
              <a:rPr lang="fr-FR" dirty="0" err="1"/>
              <a:t>averages</a:t>
            </a:r>
            <a:r>
              <a:rPr lang="fr-FR" dirty="0"/>
              <a:t> of the performance </a:t>
            </a:r>
            <a:r>
              <a:rPr lang="fr-FR" dirty="0" err="1"/>
              <a:t>metrics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575BD588-812F-355A-3CDE-EB223571B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844330"/>
              </p:ext>
            </p:extLst>
          </p:nvPr>
        </p:nvGraphicFramePr>
        <p:xfrm>
          <a:off x="7437604" y="1169684"/>
          <a:ext cx="1741714" cy="269469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611897291"/>
                    </a:ext>
                  </a:extLst>
                </a:gridCol>
              </a:tblGrid>
              <a:tr h="1760145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Training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80%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335489"/>
                  </a:ext>
                </a:extLst>
              </a:tr>
              <a:tr h="934552">
                <a:tc>
                  <a:txBody>
                    <a:bodyPr/>
                    <a:lstStyle/>
                    <a:p>
                      <a:pPr algn="ctr"/>
                      <a:endParaRPr lang="fr-FR" b="1" dirty="0"/>
                    </a:p>
                    <a:p>
                      <a:pPr algn="ctr"/>
                      <a:r>
                        <a:rPr lang="fr-FR" b="0" dirty="0" err="1"/>
                        <a:t>Testing</a:t>
                      </a:r>
                      <a:r>
                        <a:rPr lang="fr-FR" b="1" dirty="0"/>
                        <a:t> 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546573"/>
                  </a:ext>
                </a:extLst>
              </a:tr>
            </a:tbl>
          </a:graphicData>
        </a:graphic>
      </p:graphicFrame>
      <p:sp>
        <p:nvSpPr>
          <p:cNvPr id="12" name="Accolade fermante 11">
            <a:extLst>
              <a:ext uri="{FF2B5EF4-FFF2-40B4-BE49-F238E27FC236}">
                <a16:creationId xmlns:a16="http://schemas.microsoft.com/office/drawing/2014/main" id="{A6A07A43-1DCD-1C4F-D099-97E6E1B235BF}"/>
              </a:ext>
            </a:extLst>
          </p:cNvPr>
          <p:cNvSpPr/>
          <p:nvPr/>
        </p:nvSpPr>
        <p:spPr>
          <a:xfrm>
            <a:off x="9345989" y="1174464"/>
            <a:ext cx="576943" cy="2694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23A301-6440-B417-C05A-4C67E594E25E}"/>
              </a:ext>
            </a:extLst>
          </p:cNvPr>
          <p:cNvSpPr txBox="1"/>
          <p:nvPr/>
        </p:nvSpPr>
        <p:spPr>
          <a:xfrm>
            <a:off x="9922932" y="2332366"/>
            <a:ext cx="180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ground-truth</a:t>
            </a:r>
            <a:endParaRPr lang="fr-FR" dirty="0"/>
          </a:p>
        </p:txBody>
      </p:sp>
      <p:sp>
        <p:nvSpPr>
          <p:cNvPr id="14" name="Espace réservé du pied de page 9">
            <a:extLst>
              <a:ext uri="{FF2B5EF4-FFF2-40B4-BE49-F238E27FC236}">
                <a16:creationId xmlns:a16="http://schemas.microsoft.com/office/drawing/2014/main" id="{2A7873E8-8871-8BCC-E774-C554CF88FDEA}"/>
              </a:ext>
            </a:extLst>
          </p:cNvPr>
          <p:cNvSpPr txBox="1">
            <a:spLocks/>
          </p:cNvSpPr>
          <p:nvPr/>
        </p:nvSpPr>
        <p:spPr>
          <a:xfrm>
            <a:off x="-1" y="6492875"/>
            <a:ext cx="11834192" cy="365125"/>
          </a:xfrm>
          <a:prstGeom prst="rect">
            <a:avLst/>
          </a:prstGeom>
          <a:solidFill>
            <a:srgbClr val="1F3868"/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b="1" i="1" dirty="0" err="1">
                <a:solidFill>
                  <a:schemeClr val="bg1"/>
                </a:solidFill>
              </a:rPr>
              <a:t>Author</a:t>
            </a:r>
            <a:r>
              <a:rPr lang="fr-FR" sz="1600" b="1" i="1" dirty="0">
                <a:solidFill>
                  <a:schemeClr val="bg1"/>
                </a:solidFill>
              </a:rPr>
              <a:t> : Mohamed Kacem		 </a:t>
            </a:r>
            <a:r>
              <a:rPr lang="fr-FR" b="1" i="1" dirty="0">
                <a:solidFill>
                  <a:schemeClr val="bg1"/>
                </a:solidFill>
              </a:rPr>
              <a:t>Host </a:t>
            </a:r>
            <a:r>
              <a:rPr lang="fr-FR" b="1" i="1" dirty="0" err="1">
                <a:solidFill>
                  <a:schemeClr val="bg1"/>
                </a:solidFill>
              </a:rPr>
              <a:t>org</a:t>
            </a:r>
            <a:r>
              <a:rPr lang="fr-FR" b="1" i="1" dirty="0">
                <a:solidFill>
                  <a:schemeClr val="bg1"/>
                </a:solidFill>
              </a:rPr>
              <a:t>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Antonio Fernández Anta 		</a:t>
            </a:r>
            <a:r>
              <a:rPr lang="fr-FR" b="1" i="1" dirty="0">
                <a:solidFill>
                  <a:schemeClr val="bg1"/>
                </a:solidFill>
              </a:rPr>
              <a:t>ENSTA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Andrea Simonetto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38673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179" y="0"/>
            <a:ext cx="1028821" cy="1508937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409043" y="6492874"/>
            <a:ext cx="2743200" cy="365125"/>
          </a:xfrm>
        </p:spPr>
        <p:txBody>
          <a:bodyPr/>
          <a:lstStyle/>
          <a:p>
            <a:fld id="{2E51A48D-539A-4964-A11D-ECB1BA230F27}" type="slidenum">
              <a:rPr lang="fr-FR" smtClean="0"/>
              <a:t>16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A8789B-9956-519F-981F-FFF2486F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02979" cy="8633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A603080-FE3F-61FF-E739-7BF94627F47E}"/>
              </a:ext>
            </a:extLst>
          </p:cNvPr>
          <p:cNvSpPr txBox="1"/>
          <p:nvPr/>
        </p:nvSpPr>
        <p:spPr>
          <a:xfrm>
            <a:off x="1502979" y="1278104"/>
            <a:ext cx="3889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ea typeface="+mn-lt"/>
                <a:cs typeface="+mn-lt"/>
              </a:rPr>
              <a:t>F1 Score -&gt; </a:t>
            </a:r>
            <a:r>
              <a:rPr lang="fr-FR" sz="2400" dirty="0" err="1"/>
              <a:t>limiting</a:t>
            </a:r>
            <a:r>
              <a:rPr lang="fr-FR" sz="2400" dirty="0"/>
              <a:t> FP and FN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D14ADC44-1E21-1FF7-786B-6A111B3B6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817" y="2355141"/>
            <a:ext cx="7772400" cy="1186441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069E4463-933A-B9D4-1BE1-8F4214F5E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817" y="3931791"/>
            <a:ext cx="7772400" cy="118644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C37C706-9935-1BA5-63C5-779727F04BAA}"/>
              </a:ext>
            </a:extLst>
          </p:cNvPr>
          <p:cNvSpPr txBox="1"/>
          <p:nvPr/>
        </p:nvSpPr>
        <p:spPr>
          <a:xfrm>
            <a:off x="2057254" y="5468974"/>
            <a:ext cx="66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F1 score </a:t>
            </a:r>
            <a:r>
              <a:rPr lang="fr-FR" sz="2000" b="1" dirty="0" err="1"/>
              <a:t>averages</a:t>
            </a:r>
            <a:r>
              <a:rPr lang="fr-FR" sz="2000" b="1" dirty="0"/>
              <a:t> for </a:t>
            </a:r>
            <a:r>
              <a:rPr lang="fr-FR" sz="2000" b="1" dirty="0" err="1"/>
              <a:t>some</a:t>
            </a:r>
            <a:r>
              <a:rPr lang="fr-FR" sz="2000" b="1" dirty="0"/>
              <a:t> states </a:t>
            </a:r>
            <a:r>
              <a:rPr lang="fr-FR" sz="2000" b="1" dirty="0" err="1"/>
              <a:t>using</a:t>
            </a:r>
            <a:r>
              <a:rPr lang="fr-FR" sz="2000" b="1" dirty="0"/>
              <a:t> </a:t>
            </a:r>
            <a:r>
              <a:rPr lang="fr-FR" sz="2000" b="1" dirty="0" err="1"/>
              <a:t>different</a:t>
            </a:r>
            <a:r>
              <a:rPr lang="fr-FR" sz="2000" b="1" dirty="0"/>
              <a:t> ML </a:t>
            </a:r>
            <a:r>
              <a:rPr lang="fr-FR" sz="2000" b="1" dirty="0" err="1"/>
              <a:t>models</a:t>
            </a:r>
            <a:r>
              <a:rPr lang="fr-FR" sz="2000" b="1" dirty="0"/>
              <a:t> </a:t>
            </a:r>
          </a:p>
        </p:txBody>
      </p:sp>
      <p:sp>
        <p:nvSpPr>
          <p:cNvPr id="13" name="Espace réservé du pied de page 9">
            <a:extLst>
              <a:ext uri="{FF2B5EF4-FFF2-40B4-BE49-F238E27FC236}">
                <a16:creationId xmlns:a16="http://schemas.microsoft.com/office/drawing/2014/main" id="{796B6A37-9EAD-813B-F23E-AD4D7E5D9527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11767930" cy="365125"/>
          </a:xfrm>
          <a:prstGeom prst="rect">
            <a:avLst/>
          </a:prstGeom>
          <a:solidFill>
            <a:srgbClr val="1F3868"/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b="1" i="1" dirty="0" err="1">
                <a:solidFill>
                  <a:schemeClr val="bg1"/>
                </a:solidFill>
              </a:rPr>
              <a:t>Author</a:t>
            </a:r>
            <a:r>
              <a:rPr lang="fr-FR" sz="1600" b="1" i="1" dirty="0">
                <a:solidFill>
                  <a:schemeClr val="bg1"/>
                </a:solidFill>
              </a:rPr>
              <a:t> : Mohamed Kacem		 </a:t>
            </a:r>
            <a:r>
              <a:rPr lang="fr-FR" b="1" i="1" dirty="0">
                <a:solidFill>
                  <a:schemeClr val="bg1"/>
                </a:solidFill>
              </a:rPr>
              <a:t>Host </a:t>
            </a:r>
            <a:r>
              <a:rPr lang="fr-FR" b="1" i="1" dirty="0" err="1">
                <a:solidFill>
                  <a:schemeClr val="bg1"/>
                </a:solidFill>
              </a:rPr>
              <a:t>org</a:t>
            </a:r>
            <a:r>
              <a:rPr lang="fr-FR" b="1" i="1" dirty="0">
                <a:solidFill>
                  <a:schemeClr val="bg1"/>
                </a:solidFill>
              </a:rPr>
              <a:t>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Antonio Fernández Anta 		</a:t>
            </a:r>
            <a:r>
              <a:rPr lang="fr-FR" b="1" i="1" dirty="0">
                <a:solidFill>
                  <a:schemeClr val="bg1"/>
                </a:solidFill>
              </a:rPr>
              <a:t>ENSTA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Andrea Simonetto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3967115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179" y="0"/>
            <a:ext cx="1028821" cy="1508937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409044" y="6460775"/>
            <a:ext cx="2743200" cy="365125"/>
          </a:xfrm>
        </p:spPr>
        <p:txBody>
          <a:bodyPr/>
          <a:lstStyle/>
          <a:p>
            <a:fld id="{2E51A48D-539A-4964-A11D-ECB1BA230F27}" type="slidenum">
              <a:rPr lang="fr-FR" smtClean="0"/>
              <a:t>17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A8789B-9956-519F-981F-FFF2486F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02979" cy="86333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8E132BD-019C-F2DB-03D2-C9EBD2679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415" y="214662"/>
            <a:ext cx="7110613" cy="6073425"/>
          </a:xfrm>
          <a:prstGeom prst="rect">
            <a:avLst/>
          </a:prstGeom>
        </p:spPr>
      </p:pic>
      <p:sp>
        <p:nvSpPr>
          <p:cNvPr id="7" name="Espace réservé du pied de page 9">
            <a:extLst>
              <a:ext uri="{FF2B5EF4-FFF2-40B4-BE49-F238E27FC236}">
                <a16:creationId xmlns:a16="http://schemas.microsoft.com/office/drawing/2014/main" id="{7F2DCD87-4694-91EB-7A5F-478FF8F66122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11767930" cy="365125"/>
          </a:xfrm>
          <a:prstGeom prst="rect">
            <a:avLst/>
          </a:prstGeom>
          <a:solidFill>
            <a:srgbClr val="1F3868"/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b="1" i="1" dirty="0" err="1">
                <a:solidFill>
                  <a:schemeClr val="bg1"/>
                </a:solidFill>
              </a:rPr>
              <a:t>Author</a:t>
            </a:r>
            <a:r>
              <a:rPr lang="fr-FR" sz="1600" b="1" i="1" dirty="0">
                <a:solidFill>
                  <a:schemeClr val="bg1"/>
                </a:solidFill>
              </a:rPr>
              <a:t> : Mohamed Kacem		 </a:t>
            </a:r>
            <a:r>
              <a:rPr lang="fr-FR" b="1" i="1" dirty="0">
                <a:solidFill>
                  <a:schemeClr val="bg1"/>
                </a:solidFill>
              </a:rPr>
              <a:t>Host </a:t>
            </a:r>
            <a:r>
              <a:rPr lang="fr-FR" b="1" i="1" dirty="0" err="1">
                <a:solidFill>
                  <a:schemeClr val="bg1"/>
                </a:solidFill>
              </a:rPr>
              <a:t>org</a:t>
            </a:r>
            <a:r>
              <a:rPr lang="fr-FR" b="1" i="1" dirty="0">
                <a:solidFill>
                  <a:schemeClr val="bg1"/>
                </a:solidFill>
              </a:rPr>
              <a:t>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Antonio Fernández Anta 		</a:t>
            </a:r>
            <a:r>
              <a:rPr lang="fr-FR" b="1" i="1" dirty="0">
                <a:solidFill>
                  <a:schemeClr val="bg1"/>
                </a:solidFill>
              </a:rPr>
              <a:t>ENSTA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Andrea Simonetto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3909200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179" y="0"/>
            <a:ext cx="1028821" cy="150893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-47031" y="2754777"/>
            <a:ext cx="1086743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ea typeface="+mn-lt"/>
                <a:cs typeface="+mn-lt"/>
              </a:rPr>
              <a:t>Conclusion &amp; Discussion </a:t>
            </a:r>
            <a:endParaRPr lang="en-US" dirty="0">
              <a:solidFill>
                <a:srgbClr val="002060"/>
              </a:solidFill>
            </a:endParaRPr>
          </a:p>
          <a:p>
            <a:pPr algn="just"/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448800" y="6461677"/>
            <a:ext cx="2743200" cy="365125"/>
          </a:xfrm>
        </p:spPr>
        <p:txBody>
          <a:bodyPr/>
          <a:lstStyle/>
          <a:p>
            <a:fld id="{2E51A48D-539A-4964-A11D-ECB1BA230F27}" type="slidenum">
              <a:rPr lang="fr-FR" smtClean="0"/>
              <a:t>18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A8789B-9956-519F-981F-FFF2486F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02979" cy="863339"/>
          </a:xfrm>
          <a:prstGeom prst="rect">
            <a:avLst/>
          </a:prstGeom>
        </p:spPr>
      </p:pic>
      <p:sp>
        <p:nvSpPr>
          <p:cNvPr id="12" name="Espace réservé du pied de page 9">
            <a:extLst>
              <a:ext uri="{FF2B5EF4-FFF2-40B4-BE49-F238E27FC236}">
                <a16:creationId xmlns:a16="http://schemas.microsoft.com/office/drawing/2014/main" id="{EAC4C120-385D-D7B6-F92D-56B6047EE3D2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11834191" cy="365125"/>
          </a:xfrm>
          <a:prstGeom prst="rect">
            <a:avLst/>
          </a:prstGeom>
          <a:solidFill>
            <a:srgbClr val="1F3868"/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b="1" i="1" dirty="0" err="1">
                <a:solidFill>
                  <a:schemeClr val="bg1"/>
                </a:solidFill>
              </a:rPr>
              <a:t>Author</a:t>
            </a:r>
            <a:r>
              <a:rPr lang="fr-FR" sz="1600" b="1" i="1" dirty="0">
                <a:solidFill>
                  <a:schemeClr val="bg1"/>
                </a:solidFill>
              </a:rPr>
              <a:t> : Mohamed Kacem		 </a:t>
            </a:r>
            <a:r>
              <a:rPr lang="fr-FR" b="1" i="1" dirty="0">
                <a:solidFill>
                  <a:schemeClr val="bg1"/>
                </a:solidFill>
              </a:rPr>
              <a:t>Host </a:t>
            </a:r>
            <a:r>
              <a:rPr lang="fr-FR" b="1" i="1" dirty="0" err="1">
                <a:solidFill>
                  <a:schemeClr val="bg1"/>
                </a:solidFill>
              </a:rPr>
              <a:t>org</a:t>
            </a:r>
            <a:r>
              <a:rPr lang="fr-FR" b="1" i="1" dirty="0">
                <a:solidFill>
                  <a:schemeClr val="bg1"/>
                </a:solidFill>
              </a:rPr>
              <a:t>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Antonio Fernández Anta 		</a:t>
            </a:r>
            <a:r>
              <a:rPr lang="fr-FR" b="1" i="1" dirty="0">
                <a:solidFill>
                  <a:schemeClr val="bg1"/>
                </a:solidFill>
              </a:rPr>
              <a:t>ENSTA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Andrea Simonetto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3385765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179" y="0"/>
            <a:ext cx="1028821" cy="150893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75167" y="2941051"/>
            <a:ext cx="1086743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ea typeface="+mn-lt"/>
                <a:cs typeface="+mn-lt"/>
              </a:rPr>
              <a:t>THANK YOU</a:t>
            </a:r>
            <a:endParaRPr lang="en-US" dirty="0">
              <a:solidFill>
                <a:srgbClr val="002060"/>
              </a:solidFill>
            </a:endParaRPr>
          </a:p>
          <a:p>
            <a:pPr algn="just"/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412581" y="6488182"/>
            <a:ext cx="2743200" cy="365125"/>
          </a:xfrm>
        </p:spPr>
        <p:txBody>
          <a:bodyPr/>
          <a:lstStyle/>
          <a:p>
            <a:fld id="{2E51A48D-539A-4964-A11D-ECB1BA230F27}" type="slidenum">
              <a:rPr lang="fr-FR" smtClean="0"/>
              <a:t>19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A8789B-9956-519F-981F-FFF2486F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02979" cy="863339"/>
          </a:xfrm>
          <a:prstGeom prst="rect">
            <a:avLst/>
          </a:prstGeom>
        </p:spPr>
      </p:pic>
      <p:sp>
        <p:nvSpPr>
          <p:cNvPr id="2" name="Espace réservé du pied de page 9">
            <a:extLst>
              <a:ext uri="{FF2B5EF4-FFF2-40B4-BE49-F238E27FC236}">
                <a16:creationId xmlns:a16="http://schemas.microsoft.com/office/drawing/2014/main" id="{C7E11DA4-705D-3DA5-EB74-F949D02758FF}"/>
              </a:ext>
            </a:extLst>
          </p:cNvPr>
          <p:cNvSpPr txBox="1">
            <a:spLocks/>
          </p:cNvSpPr>
          <p:nvPr/>
        </p:nvSpPr>
        <p:spPr>
          <a:xfrm>
            <a:off x="-1" y="6492875"/>
            <a:ext cx="11820939" cy="365125"/>
          </a:xfrm>
          <a:prstGeom prst="rect">
            <a:avLst/>
          </a:prstGeom>
          <a:solidFill>
            <a:srgbClr val="1F3868"/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b="1" i="1" dirty="0" err="1">
                <a:solidFill>
                  <a:schemeClr val="bg1"/>
                </a:solidFill>
              </a:rPr>
              <a:t>Author</a:t>
            </a:r>
            <a:r>
              <a:rPr lang="fr-FR" sz="1600" b="1" i="1" dirty="0">
                <a:solidFill>
                  <a:schemeClr val="bg1"/>
                </a:solidFill>
              </a:rPr>
              <a:t> : Mohamed Kacem		 </a:t>
            </a:r>
            <a:r>
              <a:rPr lang="fr-FR" b="1" i="1" dirty="0">
                <a:solidFill>
                  <a:schemeClr val="bg1"/>
                </a:solidFill>
              </a:rPr>
              <a:t>Host </a:t>
            </a:r>
            <a:r>
              <a:rPr lang="fr-FR" b="1" i="1" dirty="0" err="1">
                <a:solidFill>
                  <a:schemeClr val="bg1"/>
                </a:solidFill>
              </a:rPr>
              <a:t>org</a:t>
            </a:r>
            <a:r>
              <a:rPr lang="fr-FR" b="1" i="1" dirty="0">
                <a:solidFill>
                  <a:schemeClr val="bg1"/>
                </a:solidFill>
              </a:rPr>
              <a:t>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Antonio Fernández Anta 		</a:t>
            </a:r>
            <a:r>
              <a:rPr lang="fr-FR" b="1" i="1" dirty="0">
                <a:solidFill>
                  <a:schemeClr val="bg1"/>
                </a:solidFill>
              </a:rPr>
              <a:t>ENSTA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Andrea Simonetto        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C6F5C0-79C3-7508-9609-4F4EA138DC72}"/>
              </a:ext>
            </a:extLst>
          </p:cNvPr>
          <p:cNvSpPr txBox="1"/>
          <p:nvPr/>
        </p:nvSpPr>
        <p:spPr>
          <a:xfrm>
            <a:off x="-1754155" y="45533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248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179" y="0"/>
            <a:ext cx="1028821" cy="150893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86369" y="2987218"/>
            <a:ext cx="1086743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just"/>
            <a:endParaRPr lang="en-US" dirty="0"/>
          </a:p>
          <a:p>
            <a:pPr algn="ctr"/>
            <a:r>
              <a:rPr lang="en-US" sz="3600" dirty="0">
                <a:ea typeface="+mn-lt"/>
                <a:cs typeface="+mn-lt"/>
              </a:rPr>
              <a:t>A collaborative project between several universities and research institutions in the world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448800" y="6474929"/>
            <a:ext cx="2743200" cy="365125"/>
          </a:xfrm>
        </p:spPr>
        <p:txBody>
          <a:bodyPr/>
          <a:lstStyle/>
          <a:p>
            <a:fld id="{2E51A48D-539A-4964-A11D-ECB1BA230F27}" type="slidenum">
              <a:rPr lang="fr-FR" smtClean="0"/>
              <a:t>2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A8789B-9956-519F-981F-FFF2486F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02979" cy="863339"/>
          </a:xfrm>
          <a:prstGeom prst="rect">
            <a:avLst/>
          </a:prstGeom>
        </p:spPr>
      </p:pic>
      <p:sp>
        <p:nvSpPr>
          <p:cNvPr id="2" name="Espace réservé du pied de page 9">
            <a:extLst>
              <a:ext uri="{FF2B5EF4-FFF2-40B4-BE49-F238E27FC236}">
                <a16:creationId xmlns:a16="http://schemas.microsoft.com/office/drawing/2014/main" id="{4A7C8B25-8845-3212-C3EC-7D651280AD2B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11860696" cy="365125"/>
          </a:xfrm>
          <a:prstGeom prst="rect">
            <a:avLst/>
          </a:prstGeom>
          <a:solidFill>
            <a:srgbClr val="1F3868"/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b="1" i="1" dirty="0" err="1">
                <a:solidFill>
                  <a:schemeClr val="bg1"/>
                </a:solidFill>
              </a:rPr>
              <a:t>Author</a:t>
            </a:r>
            <a:r>
              <a:rPr lang="fr-FR" sz="1600" b="1" i="1" dirty="0">
                <a:solidFill>
                  <a:schemeClr val="bg1"/>
                </a:solidFill>
              </a:rPr>
              <a:t> : Mohamed Kacem		 </a:t>
            </a:r>
            <a:r>
              <a:rPr lang="fr-FR" b="1" i="1" dirty="0">
                <a:solidFill>
                  <a:schemeClr val="bg1"/>
                </a:solidFill>
              </a:rPr>
              <a:t>Host </a:t>
            </a:r>
            <a:r>
              <a:rPr lang="fr-FR" b="1" i="1" dirty="0" err="1">
                <a:solidFill>
                  <a:schemeClr val="bg1"/>
                </a:solidFill>
              </a:rPr>
              <a:t>org</a:t>
            </a:r>
            <a:r>
              <a:rPr lang="fr-FR" b="1" i="1" dirty="0">
                <a:solidFill>
                  <a:schemeClr val="bg1"/>
                </a:solidFill>
              </a:rPr>
              <a:t>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Antonio Fernández Anta 		</a:t>
            </a:r>
            <a:r>
              <a:rPr lang="fr-FR" b="1" i="1" dirty="0">
                <a:solidFill>
                  <a:schemeClr val="bg1"/>
                </a:solidFill>
              </a:rPr>
              <a:t>ENSTA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Andrea Simonetto        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5C1F1D-AD27-F649-8E78-556F1956213E}"/>
              </a:ext>
            </a:extLst>
          </p:cNvPr>
          <p:cNvSpPr txBox="1"/>
          <p:nvPr/>
        </p:nvSpPr>
        <p:spPr>
          <a:xfrm>
            <a:off x="3391601" y="1953532"/>
            <a:ext cx="377603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 err="1">
                <a:solidFill>
                  <a:srgbClr val="002060"/>
                </a:solidFill>
                <a:ea typeface="+mn-lt"/>
                <a:cs typeface="+mn-lt"/>
              </a:rPr>
              <a:t>CoronaSurveys</a:t>
            </a:r>
            <a:endParaRPr lang="en-US" dirty="0">
              <a:solidFill>
                <a:srgbClr val="002060"/>
              </a:solidFill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6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179" y="0"/>
            <a:ext cx="1028821" cy="1508937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448800" y="6461677"/>
            <a:ext cx="2743200" cy="365125"/>
          </a:xfrm>
        </p:spPr>
        <p:txBody>
          <a:bodyPr/>
          <a:lstStyle/>
          <a:p>
            <a:fld id="{2E51A48D-539A-4964-A11D-ECB1BA230F27}" type="slidenum">
              <a:rPr lang="fr-FR" smtClean="0"/>
              <a:t>3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A8789B-9956-519F-981F-FFF2486F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02979" cy="863339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1F0AB1BC-1DCE-E38C-1E2D-459A1757671B}"/>
              </a:ext>
            </a:extLst>
          </p:cNvPr>
          <p:cNvSpPr/>
          <p:nvPr/>
        </p:nvSpPr>
        <p:spPr>
          <a:xfrm>
            <a:off x="4182238" y="3469157"/>
            <a:ext cx="2174779" cy="71167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+mn-lt"/>
                <a:cs typeface="+mn-lt"/>
              </a:rPr>
              <a:t>Data collection</a:t>
            </a:r>
            <a:endParaRPr lang="fr-FR" sz="2000" dirty="0">
              <a:ea typeface="+mn-lt"/>
              <a:cs typeface="+mn-lt"/>
            </a:endParaRPr>
          </a:p>
        </p:txBody>
      </p:sp>
      <p:pic>
        <p:nvPicPr>
          <p:cNvPr id="1026" name="Picture 2" descr="Facebook channel | App Store de Shopify">
            <a:extLst>
              <a:ext uri="{FF2B5EF4-FFF2-40B4-BE49-F238E27FC236}">
                <a16:creationId xmlns:a16="http://schemas.microsoft.com/office/drawing/2014/main" id="{ADF71E47-43CE-2240-E77D-5A498C390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562" y="3382513"/>
            <a:ext cx="963737" cy="96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35A05B8-17EE-843A-405C-11F4F556C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828" y="1701329"/>
            <a:ext cx="1299017" cy="746180"/>
          </a:xfrm>
          <a:prstGeom prst="rect">
            <a:avLst/>
          </a:prstGeom>
        </p:spPr>
      </p:pic>
      <p:pic>
        <p:nvPicPr>
          <p:cNvPr id="1028" name="Picture 4" descr="Carnegie Mellon University Logo PNG Vector (CDR) Free Download">
            <a:extLst>
              <a:ext uri="{FF2B5EF4-FFF2-40B4-BE49-F238E27FC236}">
                <a16:creationId xmlns:a16="http://schemas.microsoft.com/office/drawing/2014/main" id="{FBA1EBA8-46B1-8DF7-44A9-35EE4D466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949" y="5220305"/>
            <a:ext cx="1113309" cy="111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4040C05-E469-5695-4506-7498B26A98C5}"/>
              </a:ext>
            </a:extLst>
          </p:cNvPr>
          <p:cNvCxnSpPr>
            <a:cxnSpLocks/>
            <a:stCxn id="7" idx="2"/>
            <a:endCxn id="1028" idx="0"/>
          </p:cNvCxnSpPr>
          <p:nvPr/>
        </p:nvCxnSpPr>
        <p:spPr>
          <a:xfrm>
            <a:off x="2635337" y="2447509"/>
            <a:ext cx="1417267" cy="27727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7A74057-53C2-51A6-CD97-21F9402687ED}"/>
              </a:ext>
            </a:extLst>
          </p:cNvPr>
          <p:cNvCxnSpPr>
            <a:cxnSpLocks/>
            <a:stCxn id="7" idx="3"/>
            <a:endCxn id="1026" idx="0"/>
          </p:cNvCxnSpPr>
          <p:nvPr/>
        </p:nvCxnSpPr>
        <p:spPr>
          <a:xfrm>
            <a:off x="3284845" y="2074419"/>
            <a:ext cx="5376586" cy="1308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A817539B-21E4-404C-C398-28CD02E1AB8F}"/>
              </a:ext>
            </a:extLst>
          </p:cNvPr>
          <p:cNvCxnSpPr>
            <a:cxnSpLocks/>
            <a:stCxn id="1026" idx="2"/>
            <a:endCxn id="1028" idx="3"/>
          </p:cNvCxnSpPr>
          <p:nvPr/>
        </p:nvCxnSpPr>
        <p:spPr>
          <a:xfrm flipH="1">
            <a:off x="4609258" y="4346250"/>
            <a:ext cx="4052173" cy="14307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1BB5B3DB-9DD7-545F-6114-413914326E7D}"/>
              </a:ext>
            </a:extLst>
          </p:cNvPr>
          <p:cNvSpPr txBox="1"/>
          <p:nvPr/>
        </p:nvSpPr>
        <p:spPr>
          <a:xfrm>
            <a:off x="4827611" y="4226755"/>
            <a:ext cx="67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🇺🇸</a:t>
            </a:r>
            <a:endParaRPr lang="fr-FR" dirty="0"/>
          </a:p>
        </p:txBody>
      </p:sp>
      <p:sp>
        <p:nvSpPr>
          <p:cNvPr id="2" name="Espace réservé du pied de page 9">
            <a:extLst>
              <a:ext uri="{FF2B5EF4-FFF2-40B4-BE49-F238E27FC236}">
                <a16:creationId xmlns:a16="http://schemas.microsoft.com/office/drawing/2014/main" id="{4A7C8B25-8845-3212-C3EC-7D651280AD2B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11887200" cy="365125"/>
          </a:xfrm>
          <a:prstGeom prst="rect">
            <a:avLst/>
          </a:prstGeom>
          <a:solidFill>
            <a:srgbClr val="1F3868"/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b="1" i="1" dirty="0" err="1">
                <a:solidFill>
                  <a:schemeClr val="bg1"/>
                </a:solidFill>
              </a:rPr>
              <a:t>Author</a:t>
            </a:r>
            <a:r>
              <a:rPr lang="fr-FR" sz="1600" b="1" i="1" dirty="0">
                <a:solidFill>
                  <a:schemeClr val="bg1"/>
                </a:solidFill>
              </a:rPr>
              <a:t> : Mohamed Kacem		 </a:t>
            </a:r>
            <a:r>
              <a:rPr lang="fr-FR" b="1" i="1" dirty="0">
                <a:solidFill>
                  <a:schemeClr val="bg1"/>
                </a:solidFill>
              </a:rPr>
              <a:t>Host </a:t>
            </a:r>
            <a:r>
              <a:rPr lang="fr-FR" b="1" i="1" dirty="0" err="1">
                <a:solidFill>
                  <a:schemeClr val="bg1"/>
                </a:solidFill>
              </a:rPr>
              <a:t>org</a:t>
            </a:r>
            <a:r>
              <a:rPr lang="fr-FR" b="1" i="1" dirty="0">
                <a:solidFill>
                  <a:schemeClr val="bg1"/>
                </a:solidFill>
              </a:rPr>
              <a:t>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Antonio Fernández Anta 		</a:t>
            </a:r>
            <a:r>
              <a:rPr lang="fr-FR" b="1" i="1" dirty="0">
                <a:solidFill>
                  <a:schemeClr val="bg1"/>
                </a:solidFill>
              </a:rPr>
              <a:t>ENSTA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Andrea Simonetto        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E7F86BA-A359-83C5-2F39-E500C24099DA}"/>
              </a:ext>
            </a:extLst>
          </p:cNvPr>
          <p:cNvSpPr txBox="1"/>
          <p:nvPr/>
        </p:nvSpPr>
        <p:spPr>
          <a:xfrm>
            <a:off x="3795013" y="804971"/>
            <a:ext cx="3776030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ea typeface="+mn-lt"/>
                <a:cs typeface="+mn-lt"/>
              </a:rPr>
              <a:t>Data used in this project</a:t>
            </a:r>
            <a:endParaRPr lang="en-US" sz="1200" dirty="0">
              <a:solidFill>
                <a:srgbClr val="002060"/>
              </a:solidFill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11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179" y="0"/>
            <a:ext cx="1028821" cy="150893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61923" y="1936713"/>
            <a:ext cx="1086743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just"/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461753" y="6531941"/>
            <a:ext cx="2743200" cy="365125"/>
          </a:xfrm>
        </p:spPr>
        <p:txBody>
          <a:bodyPr/>
          <a:lstStyle/>
          <a:p>
            <a:fld id="{2E51A48D-539A-4964-A11D-ECB1BA230F27}" type="slidenum">
              <a:rPr lang="fr-FR" smtClean="0"/>
              <a:t>4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A8789B-9956-519F-981F-FFF2486F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02979" cy="86333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7D11DFE-C1A1-A220-A1BE-5EECB3F3A2A2}"/>
              </a:ext>
            </a:extLst>
          </p:cNvPr>
          <p:cNvSpPr/>
          <p:nvPr/>
        </p:nvSpPr>
        <p:spPr>
          <a:xfrm>
            <a:off x="1517306" y="838294"/>
            <a:ext cx="1349406" cy="8256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Initial data</a:t>
            </a:r>
          </a:p>
          <a:p>
            <a:pPr algn="ctr"/>
            <a:r>
              <a:rPr lang="fr-FR" sz="1200" dirty="0"/>
              <a:t> </a:t>
            </a:r>
          </a:p>
          <a:p>
            <a:pPr algn="ctr"/>
            <a:r>
              <a:rPr lang="fr-FR" sz="1200" dirty="0"/>
              <a:t>1 file / </a:t>
            </a:r>
            <a:r>
              <a:rPr lang="fr-FR" sz="1200" dirty="0" err="1"/>
              <a:t>month</a:t>
            </a:r>
            <a:endParaRPr lang="fr-FR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B4C3AF1-BDD3-6328-6020-8DF7DA620210}"/>
              </a:ext>
            </a:extLst>
          </p:cNvPr>
          <p:cNvSpPr/>
          <p:nvPr/>
        </p:nvSpPr>
        <p:spPr>
          <a:xfrm>
            <a:off x="4882886" y="835140"/>
            <a:ext cx="1349406" cy="8256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1 folder / </a:t>
            </a:r>
            <a:r>
              <a:rPr lang="fr-FR" sz="1200" dirty="0" err="1"/>
              <a:t>month</a:t>
            </a:r>
            <a:endParaRPr lang="fr-FR" sz="1200" dirty="0"/>
          </a:p>
          <a:p>
            <a:pPr algn="ctr"/>
            <a:r>
              <a:rPr lang="fr-FR" sz="1200" dirty="0"/>
              <a:t> </a:t>
            </a:r>
          </a:p>
          <a:p>
            <a:pPr algn="ctr"/>
            <a:r>
              <a:rPr lang="fr-FR" sz="1200" dirty="0"/>
              <a:t>1 file / state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997CF160-D013-450A-80A0-7DD02EB02602}"/>
              </a:ext>
            </a:extLst>
          </p:cNvPr>
          <p:cNvCxnSpPr>
            <a:cxnSpLocks/>
            <a:stCxn id="37" idx="3"/>
            <a:endCxn id="40" idx="2"/>
          </p:cNvCxnSpPr>
          <p:nvPr/>
        </p:nvCxnSpPr>
        <p:spPr>
          <a:xfrm flipV="1">
            <a:off x="2866712" y="1240723"/>
            <a:ext cx="454482" cy="10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>
            <a:extLst>
              <a:ext uri="{FF2B5EF4-FFF2-40B4-BE49-F238E27FC236}">
                <a16:creationId xmlns:a16="http://schemas.microsoft.com/office/drawing/2014/main" id="{643F6770-C546-FF7D-E693-582DBB0F52E1}"/>
              </a:ext>
            </a:extLst>
          </p:cNvPr>
          <p:cNvSpPr/>
          <p:nvPr/>
        </p:nvSpPr>
        <p:spPr>
          <a:xfrm>
            <a:off x="3321194" y="1049854"/>
            <a:ext cx="904782" cy="3817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00" dirty="0"/>
              <a:t>Dates2micro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A295CEA4-4C9F-039C-2BC1-83A06A0B41B3}"/>
              </a:ext>
            </a:extLst>
          </p:cNvPr>
          <p:cNvCxnSpPr>
            <a:cxnSpLocks/>
            <a:stCxn id="40" idx="6"/>
            <a:endCxn id="38" idx="1"/>
          </p:cNvCxnSpPr>
          <p:nvPr/>
        </p:nvCxnSpPr>
        <p:spPr>
          <a:xfrm>
            <a:off x="4225976" y="1240723"/>
            <a:ext cx="656910" cy="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>
            <a:extLst>
              <a:ext uri="{FF2B5EF4-FFF2-40B4-BE49-F238E27FC236}">
                <a16:creationId xmlns:a16="http://schemas.microsoft.com/office/drawing/2014/main" id="{0049AAFD-0EAF-B489-B8DF-BEEB01AC3B07}"/>
              </a:ext>
            </a:extLst>
          </p:cNvPr>
          <p:cNvSpPr/>
          <p:nvPr/>
        </p:nvSpPr>
        <p:spPr>
          <a:xfrm>
            <a:off x="6779963" y="1056567"/>
            <a:ext cx="904782" cy="3817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00" dirty="0"/>
              <a:t>Micro2</a:t>
            </a:r>
          </a:p>
          <a:p>
            <a:pPr algn="ctr"/>
            <a:r>
              <a:rPr lang="fr-FR" sz="1000" dirty="0"/>
              <a:t>total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ECF313F1-8F58-8EF1-BE51-E399D29B316F}"/>
              </a:ext>
            </a:extLst>
          </p:cNvPr>
          <p:cNvCxnSpPr>
            <a:cxnSpLocks/>
            <a:stCxn id="38" idx="3"/>
            <a:endCxn id="42" idx="2"/>
          </p:cNvCxnSpPr>
          <p:nvPr/>
        </p:nvCxnSpPr>
        <p:spPr>
          <a:xfrm flipV="1">
            <a:off x="6232292" y="1247436"/>
            <a:ext cx="547671" cy="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F3E36629-B5A1-44C2-71EC-F141ADFDD0FB}"/>
              </a:ext>
            </a:extLst>
          </p:cNvPr>
          <p:cNvCxnSpPr>
            <a:cxnSpLocks/>
            <a:stCxn id="42" idx="6"/>
            <a:endCxn id="45" idx="1"/>
          </p:cNvCxnSpPr>
          <p:nvPr/>
        </p:nvCxnSpPr>
        <p:spPr>
          <a:xfrm>
            <a:off x="7684745" y="1247436"/>
            <a:ext cx="408082" cy="1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94293BA5-F7FD-82A4-663A-CD0446EDA17B}"/>
              </a:ext>
            </a:extLst>
          </p:cNvPr>
          <p:cNvSpPr/>
          <p:nvPr/>
        </p:nvSpPr>
        <p:spPr>
          <a:xfrm>
            <a:off x="8092827" y="846656"/>
            <a:ext cx="1349406" cy="8256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total</a:t>
            </a:r>
          </a:p>
          <a:p>
            <a:pPr algn="ctr"/>
            <a:endParaRPr lang="fr-FR" sz="1200" dirty="0"/>
          </a:p>
          <a:p>
            <a:pPr algn="ctr"/>
            <a:r>
              <a:rPr lang="fr-FR" sz="1200" dirty="0"/>
              <a:t>1 file / state</a:t>
            </a: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A354C903-83EF-4B81-6DCF-DAFB626F9AA2}"/>
              </a:ext>
            </a:extLst>
          </p:cNvPr>
          <p:cNvSpPr/>
          <p:nvPr/>
        </p:nvSpPr>
        <p:spPr>
          <a:xfrm>
            <a:off x="8257600" y="2058597"/>
            <a:ext cx="1019859" cy="3817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00" dirty="0"/>
              <a:t>Total2</a:t>
            </a:r>
          </a:p>
          <a:p>
            <a:pPr algn="ctr"/>
            <a:r>
              <a:rPr lang="fr-FR" sz="1000" dirty="0" err="1"/>
              <a:t>dummies</a:t>
            </a:r>
            <a:endParaRPr lang="fr-FR" sz="1000" dirty="0"/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D3174F9E-87D1-118C-0A66-E07EB0880621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>
            <a:off x="8767530" y="1672279"/>
            <a:ext cx="0" cy="386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0CFCDD57-37F4-2579-C66A-AA8406ECAA19}"/>
              </a:ext>
            </a:extLst>
          </p:cNvPr>
          <p:cNvCxnSpPr>
            <a:cxnSpLocks/>
            <a:stCxn id="46" idx="4"/>
            <a:endCxn id="49" idx="0"/>
          </p:cNvCxnSpPr>
          <p:nvPr/>
        </p:nvCxnSpPr>
        <p:spPr>
          <a:xfrm>
            <a:off x="8767530" y="2440334"/>
            <a:ext cx="19520" cy="828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9A41439-86EA-B3AA-9389-D148FD5C50B2}"/>
              </a:ext>
            </a:extLst>
          </p:cNvPr>
          <p:cNvSpPr/>
          <p:nvPr/>
        </p:nvSpPr>
        <p:spPr>
          <a:xfrm>
            <a:off x="8112347" y="3268651"/>
            <a:ext cx="1349406" cy="8256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dummies</a:t>
            </a:r>
            <a:endParaRPr lang="fr-FR" sz="1200" dirty="0"/>
          </a:p>
          <a:p>
            <a:pPr algn="ctr"/>
            <a:endParaRPr lang="fr-FR" sz="1200" dirty="0"/>
          </a:p>
          <a:p>
            <a:pPr algn="ctr"/>
            <a:r>
              <a:rPr lang="fr-FR" sz="1200" dirty="0"/>
              <a:t>1 file / state</a:t>
            </a: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6992D004-6AA8-4297-4510-FC49B96572BD}"/>
              </a:ext>
            </a:extLst>
          </p:cNvPr>
          <p:cNvSpPr/>
          <p:nvPr/>
        </p:nvSpPr>
        <p:spPr>
          <a:xfrm>
            <a:off x="6171748" y="3376269"/>
            <a:ext cx="1099074" cy="603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50" dirty="0" err="1"/>
              <a:t>Models</a:t>
            </a:r>
            <a:endParaRPr lang="fr-FR" sz="950" dirty="0"/>
          </a:p>
          <a:p>
            <a:pPr algn="ctr"/>
            <a:r>
              <a:rPr lang="fr-FR" sz="950" dirty="0" err="1"/>
              <a:t>Generation</a:t>
            </a:r>
            <a:endParaRPr lang="fr-FR" sz="950" dirty="0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5F252F9-578A-3E3E-788C-30502AB6251C}"/>
              </a:ext>
            </a:extLst>
          </p:cNvPr>
          <p:cNvCxnSpPr>
            <a:cxnSpLocks/>
            <a:stCxn id="50" idx="6"/>
            <a:endCxn id="49" idx="1"/>
          </p:cNvCxnSpPr>
          <p:nvPr/>
        </p:nvCxnSpPr>
        <p:spPr>
          <a:xfrm>
            <a:off x="7270822" y="3678108"/>
            <a:ext cx="841525" cy="3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DCEC6C56-5561-1FC4-6C37-C4EA2DB63A5D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>
            <a:off x="5899544" y="2525339"/>
            <a:ext cx="433160" cy="939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7E1E5C0F-08E9-ABE0-8AA4-835DFD61DC15}"/>
              </a:ext>
            </a:extLst>
          </p:cNvPr>
          <p:cNvSpPr/>
          <p:nvPr/>
        </p:nvSpPr>
        <p:spPr>
          <a:xfrm>
            <a:off x="4705960" y="2279980"/>
            <a:ext cx="1193584" cy="4907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384254-3293-A4BF-1D67-BA8B5030B93B}"/>
              </a:ext>
            </a:extLst>
          </p:cNvPr>
          <p:cNvSpPr/>
          <p:nvPr/>
        </p:nvSpPr>
        <p:spPr>
          <a:xfrm>
            <a:off x="4620915" y="4320795"/>
            <a:ext cx="1193584" cy="4907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B0DDC720-5EC0-42A4-A4AB-01BE91A37D79}"/>
              </a:ext>
            </a:extLst>
          </p:cNvPr>
          <p:cNvCxnSpPr>
            <a:cxnSpLocks/>
            <a:stCxn id="54" idx="3"/>
            <a:endCxn id="50" idx="3"/>
          </p:cNvCxnSpPr>
          <p:nvPr/>
        </p:nvCxnSpPr>
        <p:spPr>
          <a:xfrm flipV="1">
            <a:off x="5814499" y="3891540"/>
            <a:ext cx="518205" cy="674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0D27AC9E-B554-0DDB-6E17-5D5C488A9D50}"/>
              </a:ext>
            </a:extLst>
          </p:cNvPr>
          <p:cNvCxnSpPr>
            <a:cxnSpLocks/>
          </p:cNvCxnSpPr>
          <p:nvPr/>
        </p:nvCxnSpPr>
        <p:spPr>
          <a:xfrm>
            <a:off x="5217707" y="2953665"/>
            <a:ext cx="0" cy="31498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9B3320BD-3F24-D79B-3F01-66A43154FD52}"/>
              </a:ext>
            </a:extLst>
          </p:cNvPr>
          <p:cNvCxnSpPr>
            <a:cxnSpLocks/>
          </p:cNvCxnSpPr>
          <p:nvPr/>
        </p:nvCxnSpPr>
        <p:spPr>
          <a:xfrm>
            <a:off x="5217707" y="3891540"/>
            <a:ext cx="0" cy="31498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653BBE8D-6381-6E22-5674-AAC56FBA850F}"/>
              </a:ext>
            </a:extLst>
          </p:cNvPr>
          <p:cNvSpPr/>
          <p:nvPr/>
        </p:nvSpPr>
        <p:spPr>
          <a:xfrm>
            <a:off x="4704629" y="3321776"/>
            <a:ext cx="1086075" cy="49071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/>
              <a:t>ML </a:t>
            </a:r>
            <a:r>
              <a:rPr lang="fr-FR" sz="1100" dirty="0" err="1"/>
              <a:t>models</a:t>
            </a:r>
            <a:endParaRPr lang="fr-FR" sz="1100" dirty="0"/>
          </a:p>
        </p:txBody>
      </p:sp>
      <p:cxnSp>
        <p:nvCxnSpPr>
          <p:cNvPr id="59" name="Connecteur en angle 58">
            <a:extLst>
              <a:ext uri="{FF2B5EF4-FFF2-40B4-BE49-F238E27FC236}">
                <a16:creationId xmlns:a16="http://schemas.microsoft.com/office/drawing/2014/main" id="{86A288C5-0C6D-B07D-3360-4DB9A20F9BC4}"/>
              </a:ext>
            </a:extLst>
          </p:cNvPr>
          <p:cNvCxnSpPr>
            <a:cxnSpLocks/>
            <a:stCxn id="53" idx="1"/>
          </p:cNvCxnSpPr>
          <p:nvPr/>
        </p:nvCxnSpPr>
        <p:spPr>
          <a:xfrm rot="10800000" flipV="1">
            <a:off x="4050996" y="2525339"/>
            <a:ext cx="654965" cy="2145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FD35F677-537C-2FD8-ED81-DE6E41F44BF4}"/>
              </a:ext>
            </a:extLst>
          </p:cNvPr>
          <p:cNvCxnSpPr>
            <a:cxnSpLocks/>
            <a:stCxn id="62" idx="6"/>
            <a:endCxn id="54" idx="1"/>
          </p:cNvCxnSpPr>
          <p:nvPr/>
        </p:nvCxnSpPr>
        <p:spPr>
          <a:xfrm flipV="1">
            <a:off x="3739163" y="4566154"/>
            <a:ext cx="881752" cy="177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en angle 60">
            <a:extLst>
              <a:ext uri="{FF2B5EF4-FFF2-40B4-BE49-F238E27FC236}">
                <a16:creationId xmlns:a16="http://schemas.microsoft.com/office/drawing/2014/main" id="{2B6BAF27-F183-F672-DC84-A2BAF51CBFF0}"/>
              </a:ext>
            </a:extLst>
          </p:cNvPr>
          <p:cNvCxnSpPr>
            <a:cxnSpLocks/>
            <a:stCxn id="49" idx="2"/>
            <a:endCxn id="62" idx="5"/>
          </p:cNvCxnSpPr>
          <p:nvPr/>
        </p:nvCxnSpPr>
        <p:spPr>
          <a:xfrm rot="5400000">
            <a:off x="5660344" y="1998298"/>
            <a:ext cx="1030730" cy="5222683"/>
          </a:xfrm>
          <a:prstGeom prst="bentConnector3">
            <a:avLst>
              <a:gd name="adj1" fmla="val 1375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Ellipse 61">
            <a:extLst>
              <a:ext uri="{FF2B5EF4-FFF2-40B4-BE49-F238E27FC236}">
                <a16:creationId xmlns:a16="http://schemas.microsoft.com/office/drawing/2014/main" id="{C329CB1F-0E0B-C71C-3FB5-171BD5BE99E6}"/>
              </a:ext>
            </a:extLst>
          </p:cNvPr>
          <p:cNvSpPr/>
          <p:nvPr/>
        </p:nvSpPr>
        <p:spPr>
          <a:xfrm>
            <a:off x="2545579" y="4204261"/>
            <a:ext cx="1193584" cy="107871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err="1"/>
              <a:t>Dummies</a:t>
            </a:r>
            <a:r>
              <a:rPr lang="fr-FR" sz="1100" dirty="0"/>
              <a:t> 2 </a:t>
            </a:r>
          </a:p>
          <a:p>
            <a:pPr algn="ctr"/>
            <a:r>
              <a:rPr lang="fr-FR" sz="1100" dirty="0" err="1"/>
              <a:t>aggregates</a:t>
            </a:r>
            <a:endParaRPr lang="fr-FR" sz="11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7376E7-1CDD-3111-E361-451E8FBA037C}"/>
              </a:ext>
            </a:extLst>
          </p:cNvPr>
          <p:cNvSpPr/>
          <p:nvPr/>
        </p:nvSpPr>
        <p:spPr>
          <a:xfrm>
            <a:off x="293436" y="4164664"/>
            <a:ext cx="1749550" cy="1157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Aggregated</a:t>
            </a:r>
            <a:r>
              <a:rPr lang="fr-FR" sz="1200" dirty="0"/>
              <a:t> files</a:t>
            </a:r>
          </a:p>
          <a:p>
            <a:pPr algn="ctr"/>
            <a:endParaRPr lang="fr-FR" sz="1200" dirty="0"/>
          </a:p>
          <a:p>
            <a:pPr algn="ctr"/>
            <a:r>
              <a:rPr lang="fr-FR" sz="1200" dirty="0"/>
              <a:t>1 file / state</a:t>
            </a:r>
            <a:endParaRPr lang="fr-FR" sz="1400" dirty="0"/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51B9437E-9735-C17B-3319-607351C3E1E9}"/>
              </a:ext>
            </a:extLst>
          </p:cNvPr>
          <p:cNvCxnSpPr>
            <a:cxnSpLocks/>
            <a:stCxn id="62" idx="2"/>
            <a:endCxn id="63" idx="3"/>
          </p:cNvCxnSpPr>
          <p:nvPr/>
        </p:nvCxnSpPr>
        <p:spPr>
          <a:xfrm flipH="1" flipV="1">
            <a:off x="2042986" y="4743619"/>
            <a:ext cx="5025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ZoneTexte 108">
            <a:extLst>
              <a:ext uri="{FF2B5EF4-FFF2-40B4-BE49-F238E27FC236}">
                <a16:creationId xmlns:a16="http://schemas.microsoft.com/office/drawing/2014/main" id="{B7A6A792-9906-EFF2-1DEF-7B4823DD8339}"/>
              </a:ext>
            </a:extLst>
          </p:cNvPr>
          <p:cNvSpPr txBox="1"/>
          <p:nvPr/>
        </p:nvSpPr>
        <p:spPr>
          <a:xfrm>
            <a:off x="3942931" y="134894"/>
            <a:ext cx="3776030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ea typeface="+mn-lt"/>
                <a:cs typeface="+mn-lt"/>
              </a:rPr>
              <a:t>Data processing steps</a:t>
            </a:r>
            <a:endParaRPr lang="en-US" sz="1200" dirty="0">
              <a:solidFill>
                <a:srgbClr val="002060"/>
              </a:solidFill>
            </a:endParaRPr>
          </a:p>
          <a:p>
            <a:pPr algn="just"/>
            <a:endParaRPr lang="en-US" dirty="0"/>
          </a:p>
        </p:txBody>
      </p:sp>
      <p:sp>
        <p:nvSpPr>
          <p:cNvPr id="2" name="Espace réservé du pied de page 9">
            <a:extLst>
              <a:ext uri="{FF2B5EF4-FFF2-40B4-BE49-F238E27FC236}">
                <a16:creationId xmlns:a16="http://schemas.microsoft.com/office/drawing/2014/main" id="{B1E58F02-6659-D56A-86A5-3E2418A675E0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11913704" cy="365125"/>
          </a:xfrm>
          <a:prstGeom prst="rect">
            <a:avLst/>
          </a:prstGeom>
          <a:solidFill>
            <a:srgbClr val="1F3868"/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b="1" i="1" dirty="0" err="1">
                <a:solidFill>
                  <a:schemeClr val="bg1"/>
                </a:solidFill>
              </a:rPr>
              <a:t>Author</a:t>
            </a:r>
            <a:r>
              <a:rPr lang="fr-FR" sz="1600" b="1" i="1" dirty="0">
                <a:solidFill>
                  <a:schemeClr val="bg1"/>
                </a:solidFill>
              </a:rPr>
              <a:t> : Mohamed Kacem		 </a:t>
            </a:r>
            <a:r>
              <a:rPr lang="fr-FR" b="1" i="1" dirty="0">
                <a:solidFill>
                  <a:schemeClr val="bg1"/>
                </a:solidFill>
              </a:rPr>
              <a:t>Host </a:t>
            </a:r>
            <a:r>
              <a:rPr lang="fr-FR" b="1" i="1" dirty="0" err="1">
                <a:solidFill>
                  <a:schemeClr val="bg1"/>
                </a:solidFill>
              </a:rPr>
              <a:t>org</a:t>
            </a:r>
            <a:r>
              <a:rPr lang="fr-FR" b="1" i="1" dirty="0">
                <a:solidFill>
                  <a:schemeClr val="bg1"/>
                </a:solidFill>
              </a:rPr>
              <a:t>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Antonio Fernández Anta 		</a:t>
            </a:r>
            <a:r>
              <a:rPr lang="fr-FR" b="1" i="1" dirty="0">
                <a:solidFill>
                  <a:schemeClr val="bg1"/>
                </a:solidFill>
              </a:rPr>
              <a:t>ENSTA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Andrea Simonetto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851013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179" y="0"/>
            <a:ext cx="1028821" cy="1508937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427707" y="6469322"/>
            <a:ext cx="2743200" cy="365125"/>
          </a:xfrm>
        </p:spPr>
        <p:txBody>
          <a:bodyPr/>
          <a:lstStyle/>
          <a:p>
            <a:fld id="{2E51A48D-539A-4964-A11D-ECB1BA230F27}" type="slidenum">
              <a:rPr lang="fr-FR" smtClean="0"/>
              <a:t>5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A8789B-9956-519F-981F-FFF2486F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02979" cy="863339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919AA93-2377-7B20-2B44-FF22D733E7D6}"/>
              </a:ext>
            </a:extLst>
          </p:cNvPr>
          <p:cNvSpPr/>
          <p:nvPr/>
        </p:nvSpPr>
        <p:spPr>
          <a:xfrm>
            <a:off x="4795344" y="592497"/>
            <a:ext cx="2897580" cy="11726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Classification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297EE02-5A58-8206-D230-A9BD8BA15A50}"/>
              </a:ext>
            </a:extLst>
          </p:cNvPr>
          <p:cNvSpPr txBox="1"/>
          <p:nvPr/>
        </p:nvSpPr>
        <p:spPr>
          <a:xfrm>
            <a:off x="2628713" y="3013501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Self </a:t>
            </a:r>
            <a:r>
              <a:rPr lang="fr-FR" sz="2400" dirty="0" err="1"/>
              <a:t>reported</a:t>
            </a:r>
            <a:endParaRPr lang="fr-FR" sz="2400" dirty="0"/>
          </a:p>
          <a:p>
            <a:pPr algn="ctr"/>
            <a:r>
              <a:rPr lang="fr-FR" sz="2400" dirty="0" err="1"/>
              <a:t>symptoms</a:t>
            </a:r>
            <a:endParaRPr lang="fr-FR" sz="2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785CB1B-765E-278A-43D0-EE5C757AA9EE}"/>
              </a:ext>
            </a:extLst>
          </p:cNvPr>
          <p:cNvSpPr txBox="1"/>
          <p:nvPr/>
        </p:nvSpPr>
        <p:spPr>
          <a:xfrm>
            <a:off x="7692924" y="2947356"/>
            <a:ext cx="2510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Machine Learning </a:t>
            </a:r>
            <a:r>
              <a:rPr lang="fr-FR" sz="2400" dirty="0" err="1"/>
              <a:t>Classifiers</a:t>
            </a:r>
            <a:endParaRPr lang="fr-FR" sz="2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5D1DBFC-6E18-BE1B-8F4B-B0CC866C0F15}"/>
              </a:ext>
            </a:extLst>
          </p:cNvPr>
          <p:cNvSpPr txBox="1"/>
          <p:nvPr/>
        </p:nvSpPr>
        <p:spPr>
          <a:xfrm>
            <a:off x="1738858" y="3876024"/>
            <a:ext cx="4077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CMU CLI : </a:t>
            </a:r>
            <a:r>
              <a:rPr lang="fr-FR" dirty="0" err="1"/>
              <a:t>fever</a:t>
            </a:r>
            <a:r>
              <a:rPr lang="fr-FR" dirty="0"/>
              <a:t> + an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symtom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CLI Local : CMU CLI in </a:t>
            </a:r>
            <a:r>
              <a:rPr lang="fr-FR" dirty="0" err="1"/>
              <a:t>household</a:t>
            </a:r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10D6A49-E1C3-023D-B2A5-FB7494300C0C}"/>
              </a:ext>
            </a:extLst>
          </p:cNvPr>
          <p:cNvSpPr txBox="1"/>
          <p:nvPr/>
        </p:nvSpPr>
        <p:spPr>
          <a:xfrm>
            <a:off x="7928758" y="3841692"/>
            <a:ext cx="22934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XGBoost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Random</a:t>
            </a:r>
            <a:r>
              <a:rPr lang="fr-FR" dirty="0"/>
              <a:t> Forest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Linear</a:t>
            </a:r>
            <a:r>
              <a:rPr lang="fr-FR" dirty="0"/>
              <a:t> SVM</a:t>
            </a:r>
          </a:p>
          <a:p>
            <a:pPr marL="285750" indent="-285750">
              <a:buFontTx/>
              <a:buChar char="-"/>
            </a:pPr>
            <a:r>
              <a:rPr lang="fr-FR" dirty="0"/>
              <a:t>Neutral Network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19F5E11-70C8-8E6D-D64B-12E590FE8C9A}"/>
              </a:ext>
            </a:extLst>
          </p:cNvPr>
          <p:cNvCxnSpPr>
            <a:endCxn id="15" idx="0"/>
          </p:cNvCxnSpPr>
          <p:nvPr/>
        </p:nvCxnSpPr>
        <p:spPr>
          <a:xfrm flipH="1">
            <a:off x="3543113" y="1765185"/>
            <a:ext cx="1907661" cy="124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1424A6B-70BC-59F3-CD39-AA4B9D9D19A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945085" y="1765185"/>
            <a:ext cx="2003160" cy="1182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èche courbée vers le haut 27">
            <a:extLst>
              <a:ext uri="{FF2B5EF4-FFF2-40B4-BE49-F238E27FC236}">
                <a16:creationId xmlns:a16="http://schemas.microsoft.com/office/drawing/2014/main" id="{9CF4A7FD-1E4B-9860-AB67-CA812EC1C8B2}"/>
              </a:ext>
            </a:extLst>
          </p:cNvPr>
          <p:cNvSpPr/>
          <p:nvPr/>
        </p:nvSpPr>
        <p:spPr>
          <a:xfrm rot="19577013">
            <a:off x="9954509" y="3044544"/>
            <a:ext cx="1450051" cy="33607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CD31088-87AD-81D2-A7BB-DBDFB8C81244}"/>
              </a:ext>
            </a:extLst>
          </p:cNvPr>
          <p:cNvSpPr txBox="1"/>
          <p:nvPr/>
        </p:nvSpPr>
        <p:spPr>
          <a:xfrm>
            <a:off x="9275307" y="218335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Train = </a:t>
            </a:r>
            <a:r>
              <a:rPr lang="fr-FR" sz="2400" b="1" dirty="0" err="1"/>
              <a:t>ground-truth</a:t>
            </a:r>
            <a:endParaRPr lang="fr-FR" sz="2400" b="1" dirty="0"/>
          </a:p>
        </p:txBody>
      </p:sp>
      <p:sp>
        <p:nvSpPr>
          <p:cNvPr id="2" name="Espace réservé du pied de page 9">
            <a:extLst>
              <a:ext uri="{FF2B5EF4-FFF2-40B4-BE49-F238E27FC236}">
                <a16:creationId xmlns:a16="http://schemas.microsoft.com/office/drawing/2014/main" id="{BCA1617E-2285-55EE-5A4A-09A1AB044017}"/>
              </a:ext>
            </a:extLst>
          </p:cNvPr>
          <p:cNvSpPr txBox="1">
            <a:spLocks/>
          </p:cNvSpPr>
          <p:nvPr/>
        </p:nvSpPr>
        <p:spPr>
          <a:xfrm>
            <a:off x="1" y="6492875"/>
            <a:ext cx="11834190" cy="365125"/>
          </a:xfrm>
          <a:prstGeom prst="rect">
            <a:avLst/>
          </a:prstGeom>
          <a:solidFill>
            <a:srgbClr val="1F3868"/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b="1" i="1" dirty="0" err="1">
                <a:solidFill>
                  <a:schemeClr val="bg1"/>
                </a:solidFill>
              </a:rPr>
              <a:t>Author</a:t>
            </a:r>
            <a:r>
              <a:rPr lang="fr-FR" sz="1600" b="1" i="1" dirty="0">
                <a:solidFill>
                  <a:schemeClr val="bg1"/>
                </a:solidFill>
              </a:rPr>
              <a:t> : Mohamed Kacem		 </a:t>
            </a:r>
            <a:r>
              <a:rPr lang="fr-FR" b="1" i="1" dirty="0">
                <a:solidFill>
                  <a:schemeClr val="bg1"/>
                </a:solidFill>
              </a:rPr>
              <a:t>Host </a:t>
            </a:r>
            <a:r>
              <a:rPr lang="fr-FR" b="1" i="1" dirty="0" err="1">
                <a:solidFill>
                  <a:schemeClr val="bg1"/>
                </a:solidFill>
              </a:rPr>
              <a:t>org</a:t>
            </a:r>
            <a:r>
              <a:rPr lang="fr-FR" b="1" i="1" dirty="0">
                <a:solidFill>
                  <a:schemeClr val="bg1"/>
                </a:solidFill>
              </a:rPr>
              <a:t>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Antonio Fernández Anta 		</a:t>
            </a:r>
            <a:r>
              <a:rPr lang="fr-FR" b="1" i="1" dirty="0">
                <a:solidFill>
                  <a:schemeClr val="bg1"/>
                </a:solidFill>
              </a:rPr>
              <a:t>ENSTA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Andrea Simonetto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2717615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179" y="0"/>
            <a:ext cx="1028821" cy="150893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0" y="1508937"/>
            <a:ext cx="1086743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ea typeface="+mn-lt"/>
                <a:cs typeface="+mn-lt"/>
              </a:rPr>
              <a:t>Train data </a:t>
            </a:r>
            <a:r>
              <a:rPr lang="en-US" sz="2000" b="1" dirty="0">
                <a:solidFill>
                  <a:srgbClr val="002060"/>
                </a:solidFill>
                <a:ea typeface="+mn-lt"/>
                <a:cs typeface="+mn-lt"/>
              </a:rPr>
              <a:t>: </a:t>
            </a:r>
            <a:r>
              <a:rPr lang="fr-FR" sz="2000" b="1" dirty="0">
                <a:solidFill>
                  <a:srgbClr val="002060"/>
                </a:solidFill>
                <a:ea typeface="+mn-lt"/>
                <a:cs typeface="+mn-lt"/>
              </a:rPr>
              <a:t>The </a:t>
            </a:r>
            <a:r>
              <a:rPr lang="fr-FR" sz="2000" b="1" dirty="0" err="1">
                <a:solidFill>
                  <a:srgbClr val="002060"/>
                </a:solidFill>
                <a:ea typeface="+mn-lt"/>
                <a:cs typeface="+mn-lt"/>
              </a:rPr>
              <a:t>ground</a:t>
            </a:r>
            <a:r>
              <a:rPr lang="fr-FR" sz="2000" b="1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fr-FR" sz="2000" b="1" dirty="0" err="1">
                <a:solidFill>
                  <a:srgbClr val="002060"/>
                </a:solidFill>
                <a:ea typeface="+mn-lt"/>
                <a:cs typeface="+mn-lt"/>
              </a:rPr>
              <a:t>truth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2E51A48D-539A-4964-A11D-ECB1BA230F27}" type="slidenum">
              <a:rPr lang="fr-FR" smtClean="0"/>
              <a:t>6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A8789B-9956-519F-981F-FFF2486F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02979" cy="863339"/>
          </a:xfrm>
          <a:prstGeom prst="rect">
            <a:avLst/>
          </a:prstGeom>
        </p:spPr>
      </p:pic>
      <p:sp>
        <p:nvSpPr>
          <p:cNvPr id="2" name="Espace réservé du pied de page 9">
            <a:extLst>
              <a:ext uri="{FF2B5EF4-FFF2-40B4-BE49-F238E27FC236}">
                <a16:creationId xmlns:a16="http://schemas.microsoft.com/office/drawing/2014/main" id="{C7E11DA4-705D-3DA5-EB74-F949D02758FF}"/>
              </a:ext>
            </a:extLst>
          </p:cNvPr>
          <p:cNvSpPr txBox="1">
            <a:spLocks/>
          </p:cNvSpPr>
          <p:nvPr/>
        </p:nvSpPr>
        <p:spPr>
          <a:xfrm>
            <a:off x="-1" y="6492875"/>
            <a:ext cx="11900450" cy="365125"/>
          </a:xfrm>
          <a:prstGeom prst="rect">
            <a:avLst/>
          </a:prstGeom>
          <a:solidFill>
            <a:srgbClr val="1F3868"/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b="1" i="1" dirty="0" err="1">
                <a:solidFill>
                  <a:schemeClr val="bg1"/>
                </a:solidFill>
              </a:rPr>
              <a:t>Author</a:t>
            </a:r>
            <a:r>
              <a:rPr lang="fr-FR" sz="1600" b="1" i="1" dirty="0">
                <a:solidFill>
                  <a:schemeClr val="bg1"/>
                </a:solidFill>
              </a:rPr>
              <a:t> : Mohamed Kacem		 </a:t>
            </a:r>
            <a:r>
              <a:rPr lang="fr-FR" b="1" i="1" dirty="0">
                <a:solidFill>
                  <a:schemeClr val="bg1"/>
                </a:solidFill>
              </a:rPr>
              <a:t>Host </a:t>
            </a:r>
            <a:r>
              <a:rPr lang="fr-FR" b="1" i="1" dirty="0" err="1">
                <a:solidFill>
                  <a:schemeClr val="bg1"/>
                </a:solidFill>
              </a:rPr>
              <a:t>org</a:t>
            </a:r>
            <a:r>
              <a:rPr lang="fr-FR" b="1" i="1" dirty="0">
                <a:solidFill>
                  <a:schemeClr val="bg1"/>
                </a:solidFill>
              </a:rPr>
              <a:t>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Antonio Fernández Anta 		</a:t>
            </a:r>
            <a:r>
              <a:rPr lang="fr-FR" b="1" i="1" dirty="0">
                <a:solidFill>
                  <a:schemeClr val="bg1"/>
                </a:solidFill>
              </a:rPr>
              <a:t>ENSTA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Andrea Simonetto        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8C1C58E-1AE2-09B6-FFAE-CC97FC25670A}"/>
              </a:ext>
            </a:extLst>
          </p:cNvPr>
          <p:cNvSpPr txBox="1"/>
          <p:nvPr/>
        </p:nvSpPr>
        <p:spPr>
          <a:xfrm>
            <a:off x="-1" y="2554645"/>
            <a:ext cx="10867431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ea typeface="+mn-lt"/>
                <a:cs typeface="+mn-lt"/>
              </a:rPr>
              <a:t>Test data :</a:t>
            </a:r>
            <a:endParaRPr lang="en-US" b="1" dirty="0">
              <a:solidFill>
                <a:srgbClr val="002060"/>
              </a:solidFill>
            </a:endParaRPr>
          </a:p>
          <a:p>
            <a:pPr algn="just"/>
            <a:endParaRPr lang="en-US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D4EEAF0-747E-62AE-9BAF-62507D23B763}"/>
              </a:ext>
            </a:extLst>
          </p:cNvPr>
          <p:cNvCxnSpPr/>
          <p:nvPr/>
        </p:nvCxnSpPr>
        <p:spPr>
          <a:xfrm>
            <a:off x="2476500" y="3231751"/>
            <a:ext cx="0" cy="2788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1ED0048-6A91-49FC-C077-83F88412628F}"/>
              </a:ext>
            </a:extLst>
          </p:cNvPr>
          <p:cNvCxnSpPr/>
          <p:nvPr/>
        </p:nvCxnSpPr>
        <p:spPr>
          <a:xfrm>
            <a:off x="4629150" y="3193651"/>
            <a:ext cx="0" cy="2788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1F4E180-AE6C-9E28-930C-B9EA18461F8F}"/>
              </a:ext>
            </a:extLst>
          </p:cNvPr>
          <p:cNvCxnSpPr/>
          <p:nvPr/>
        </p:nvCxnSpPr>
        <p:spPr>
          <a:xfrm>
            <a:off x="6819900" y="3149717"/>
            <a:ext cx="0" cy="2788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79883FE-966E-D51A-E1D5-F42F8E75FD44}"/>
              </a:ext>
            </a:extLst>
          </p:cNvPr>
          <p:cNvSpPr txBox="1"/>
          <p:nvPr/>
        </p:nvSpPr>
        <p:spPr>
          <a:xfrm>
            <a:off x="1428750" y="398145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0671448-1C38-D546-D654-2F1C38BAF95D}"/>
              </a:ext>
            </a:extLst>
          </p:cNvPr>
          <p:cNvSpPr txBox="1"/>
          <p:nvPr/>
        </p:nvSpPr>
        <p:spPr>
          <a:xfrm>
            <a:off x="2806706" y="3981450"/>
            <a:ext cx="145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Unvaccinated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975A824-8273-E27B-447A-A6F6B3D905B8}"/>
              </a:ext>
            </a:extLst>
          </p:cNvPr>
          <p:cNvSpPr txBox="1"/>
          <p:nvPr/>
        </p:nvSpPr>
        <p:spPr>
          <a:xfrm>
            <a:off x="5063588" y="3981450"/>
            <a:ext cx="120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Vaccinated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5993969-3979-4EF2-55BB-74C13B39AC1D}"/>
              </a:ext>
            </a:extLst>
          </p:cNvPr>
          <p:cNvSpPr txBox="1"/>
          <p:nvPr/>
        </p:nvSpPr>
        <p:spPr>
          <a:xfrm>
            <a:off x="7105652" y="3941343"/>
            <a:ext cx="1726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Vaccinated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One dose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7724B36-15F9-0E96-24BA-780E6A4D11A5}"/>
              </a:ext>
            </a:extLst>
          </p:cNvPr>
          <p:cNvCxnSpPr/>
          <p:nvPr/>
        </p:nvCxnSpPr>
        <p:spPr>
          <a:xfrm>
            <a:off x="9124950" y="3035417"/>
            <a:ext cx="0" cy="2788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F366E09-9D2B-9936-4486-FBE9ACD16CF6}"/>
              </a:ext>
            </a:extLst>
          </p:cNvPr>
          <p:cNvSpPr txBox="1"/>
          <p:nvPr/>
        </p:nvSpPr>
        <p:spPr>
          <a:xfrm>
            <a:off x="9531227" y="3843404"/>
            <a:ext cx="1726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Vaccinated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</a:p>
          <a:p>
            <a:pPr algn="ctr"/>
            <a:r>
              <a:rPr lang="fr-FR" dirty="0" err="1"/>
              <a:t>two</a:t>
            </a:r>
            <a:r>
              <a:rPr lang="fr-FR" dirty="0"/>
              <a:t> doses</a:t>
            </a:r>
          </a:p>
        </p:txBody>
      </p:sp>
    </p:spTree>
    <p:extLst>
      <p:ext uri="{BB962C8B-B14F-4D97-AF65-F5344CB8AC3E}">
        <p14:creationId xmlns:p14="http://schemas.microsoft.com/office/powerpoint/2010/main" val="3300264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179" y="0"/>
            <a:ext cx="1028821" cy="1508937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440395" y="6474929"/>
            <a:ext cx="2743200" cy="365125"/>
          </a:xfrm>
        </p:spPr>
        <p:txBody>
          <a:bodyPr/>
          <a:lstStyle/>
          <a:p>
            <a:fld id="{2E51A48D-539A-4964-A11D-ECB1BA230F27}" type="slidenum">
              <a:rPr lang="fr-FR" smtClean="0"/>
              <a:t>7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A8789B-9956-519F-981F-FFF2486F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02979" cy="863339"/>
          </a:xfrm>
          <a:prstGeom prst="rect">
            <a:avLst/>
          </a:prstGeom>
        </p:spPr>
      </p:pic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6EAA3D32-010D-2805-23A2-04C3AF185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131" y="0"/>
            <a:ext cx="9389895" cy="6356350"/>
          </a:xfrm>
          <a:prstGeom prst="rect">
            <a:avLst/>
          </a:prstGeom>
        </p:spPr>
      </p:pic>
      <p:sp>
        <p:nvSpPr>
          <p:cNvPr id="6" name="Espace réservé du pied de page 9">
            <a:extLst>
              <a:ext uri="{FF2B5EF4-FFF2-40B4-BE49-F238E27FC236}">
                <a16:creationId xmlns:a16="http://schemas.microsoft.com/office/drawing/2014/main" id="{BA2517E7-2050-6179-8B44-4558510A3FF0}"/>
              </a:ext>
            </a:extLst>
          </p:cNvPr>
          <p:cNvSpPr txBox="1">
            <a:spLocks/>
          </p:cNvSpPr>
          <p:nvPr/>
        </p:nvSpPr>
        <p:spPr>
          <a:xfrm>
            <a:off x="-1" y="6492875"/>
            <a:ext cx="11847443" cy="365125"/>
          </a:xfrm>
          <a:prstGeom prst="rect">
            <a:avLst/>
          </a:prstGeom>
          <a:solidFill>
            <a:srgbClr val="1F3868"/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b="1" i="1" dirty="0" err="1">
                <a:solidFill>
                  <a:schemeClr val="bg1"/>
                </a:solidFill>
              </a:rPr>
              <a:t>Author</a:t>
            </a:r>
            <a:r>
              <a:rPr lang="fr-FR" sz="1600" b="1" i="1" dirty="0">
                <a:solidFill>
                  <a:schemeClr val="bg1"/>
                </a:solidFill>
              </a:rPr>
              <a:t> : Mohamed Kacem		 </a:t>
            </a:r>
            <a:r>
              <a:rPr lang="fr-FR" b="1" i="1" dirty="0">
                <a:solidFill>
                  <a:schemeClr val="bg1"/>
                </a:solidFill>
              </a:rPr>
              <a:t>Host </a:t>
            </a:r>
            <a:r>
              <a:rPr lang="fr-FR" b="1" i="1" dirty="0" err="1">
                <a:solidFill>
                  <a:schemeClr val="bg1"/>
                </a:solidFill>
              </a:rPr>
              <a:t>org</a:t>
            </a:r>
            <a:r>
              <a:rPr lang="fr-FR" b="1" i="1" dirty="0">
                <a:solidFill>
                  <a:schemeClr val="bg1"/>
                </a:solidFill>
              </a:rPr>
              <a:t>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Antonio Fernández Anta 		</a:t>
            </a:r>
            <a:r>
              <a:rPr lang="fr-FR" b="1" i="1" dirty="0">
                <a:solidFill>
                  <a:schemeClr val="bg1"/>
                </a:solidFill>
              </a:rPr>
              <a:t>ENSTA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Andrea Simonetto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3897845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179" y="0"/>
            <a:ext cx="1028821" cy="1508937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422296" y="6444218"/>
            <a:ext cx="2743200" cy="365125"/>
          </a:xfrm>
        </p:spPr>
        <p:txBody>
          <a:bodyPr/>
          <a:lstStyle/>
          <a:p>
            <a:fld id="{2E51A48D-539A-4964-A11D-ECB1BA230F27}" type="slidenum">
              <a:rPr lang="fr-FR" smtClean="0"/>
              <a:t>8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A8789B-9956-519F-981F-FFF2486F5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502979" cy="8633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217AF20-33E3-BC18-11A0-2E6766978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54468"/>
            <a:ext cx="5442440" cy="340355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C33F1A2-E1CE-C6B0-1AD3-23B0F56B7A74}"/>
              </a:ext>
            </a:extLst>
          </p:cNvPr>
          <p:cNvSpPr txBox="1"/>
          <p:nvPr/>
        </p:nvSpPr>
        <p:spPr>
          <a:xfrm>
            <a:off x="495564" y="4256931"/>
            <a:ext cx="494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Prevalence</a:t>
            </a:r>
            <a:r>
              <a:rPr lang="fr-FR" dirty="0"/>
              <a:t> in California </a:t>
            </a:r>
            <a:r>
              <a:rPr lang="fr-FR" dirty="0" err="1"/>
              <a:t>using</a:t>
            </a:r>
            <a:r>
              <a:rPr lang="fr-FR" dirty="0"/>
              <a:t> CMU CLI classifier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1E6F716-670C-6215-36A3-B6A327CC9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003" y="1471361"/>
            <a:ext cx="5797019" cy="362529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5FEBADC-17C8-F6B9-BD75-92D4D6555646}"/>
              </a:ext>
            </a:extLst>
          </p:cNvPr>
          <p:cNvSpPr txBox="1"/>
          <p:nvPr/>
        </p:nvSpPr>
        <p:spPr>
          <a:xfrm>
            <a:off x="6554089" y="5288909"/>
            <a:ext cx="494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Prevalence</a:t>
            </a:r>
            <a:r>
              <a:rPr lang="fr-FR" dirty="0"/>
              <a:t> in California </a:t>
            </a:r>
            <a:r>
              <a:rPr lang="fr-FR" dirty="0" err="1"/>
              <a:t>using</a:t>
            </a:r>
            <a:r>
              <a:rPr lang="fr-FR" dirty="0"/>
              <a:t> CLI Local</a:t>
            </a:r>
          </a:p>
        </p:txBody>
      </p:sp>
      <p:sp>
        <p:nvSpPr>
          <p:cNvPr id="2" name="Espace réservé du pied de page 9">
            <a:extLst>
              <a:ext uri="{FF2B5EF4-FFF2-40B4-BE49-F238E27FC236}">
                <a16:creationId xmlns:a16="http://schemas.microsoft.com/office/drawing/2014/main" id="{26BA4865-1F16-D6AE-65E9-69836A734AB6}"/>
              </a:ext>
            </a:extLst>
          </p:cNvPr>
          <p:cNvSpPr txBox="1">
            <a:spLocks/>
          </p:cNvSpPr>
          <p:nvPr/>
        </p:nvSpPr>
        <p:spPr>
          <a:xfrm>
            <a:off x="26504" y="6492875"/>
            <a:ext cx="11776518" cy="365125"/>
          </a:xfrm>
          <a:prstGeom prst="rect">
            <a:avLst/>
          </a:prstGeom>
          <a:solidFill>
            <a:srgbClr val="1F3868"/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b="1" i="1" dirty="0" err="1">
                <a:solidFill>
                  <a:schemeClr val="bg1"/>
                </a:solidFill>
              </a:rPr>
              <a:t>Author</a:t>
            </a:r>
            <a:r>
              <a:rPr lang="fr-FR" sz="1600" b="1" i="1" dirty="0">
                <a:solidFill>
                  <a:schemeClr val="bg1"/>
                </a:solidFill>
              </a:rPr>
              <a:t> : Mohamed Kacem		 </a:t>
            </a:r>
            <a:r>
              <a:rPr lang="fr-FR" b="1" i="1" dirty="0">
                <a:solidFill>
                  <a:schemeClr val="bg1"/>
                </a:solidFill>
              </a:rPr>
              <a:t>Host </a:t>
            </a:r>
            <a:r>
              <a:rPr lang="fr-FR" b="1" i="1" dirty="0" err="1">
                <a:solidFill>
                  <a:schemeClr val="bg1"/>
                </a:solidFill>
              </a:rPr>
              <a:t>org</a:t>
            </a:r>
            <a:r>
              <a:rPr lang="fr-FR" b="1" i="1" dirty="0">
                <a:solidFill>
                  <a:schemeClr val="bg1"/>
                </a:solidFill>
              </a:rPr>
              <a:t>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Antonio Fernández Anta 		</a:t>
            </a:r>
            <a:r>
              <a:rPr lang="fr-FR" b="1" i="1" dirty="0">
                <a:solidFill>
                  <a:schemeClr val="bg1"/>
                </a:solidFill>
              </a:rPr>
              <a:t>ENSTA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Andrea Simonetto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37907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179" y="0"/>
            <a:ext cx="1028821" cy="150893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6A8789B-9956-519F-981F-FFF2486F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02979" cy="86333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D912811-0A7B-1462-6D99-4A34BC302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8282"/>
            <a:ext cx="4014281" cy="25104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43BDA58-A6E6-E286-CBA7-8B646BF8C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693" y="754468"/>
            <a:ext cx="4102614" cy="25656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863FE33-E0C6-B331-9058-578D54CEC6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719" y="2062392"/>
            <a:ext cx="4014281" cy="251042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0AB936D-A05C-8EDE-BC1D-FDDA111F44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629385"/>
            <a:ext cx="4014281" cy="256566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683C05C-C41B-6BF2-4DEF-AF11D614E6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4692" y="3537871"/>
            <a:ext cx="4248949" cy="265717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38795B8-BF32-C206-9AB8-982E1D6B0A1D}"/>
              </a:ext>
            </a:extLst>
          </p:cNvPr>
          <p:cNvSpPr txBox="1"/>
          <p:nvPr/>
        </p:nvSpPr>
        <p:spPr>
          <a:xfrm>
            <a:off x="1709057" y="359229"/>
            <a:ext cx="863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Prevalence</a:t>
            </a:r>
            <a:r>
              <a:rPr lang="fr-FR" dirty="0"/>
              <a:t> in California </a:t>
            </a:r>
            <a:r>
              <a:rPr lang="fr-FR" dirty="0" err="1"/>
              <a:t>using</a:t>
            </a:r>
            <a:r>
              <a:rPr lang="fr-FR" dirty="0"/>
              <a:t> LR, </a:t>
            </a:r>
            <a:r>
              <a:rPr lang="fr-FR" dirty="0" err="1"/>
              <a:t>XGBoost</a:t>
            </a:r>
            <a:r>
              <a:rPr lang="fr-FR" dirty="0"/>
              <a:t>, RF, Lin </a:t>
            </a:r>
            <a:r>
              <a:rPr lang="fr-FR" dirty="0" err="1"/>
              <a:t>svm</a:t>
            </a:r>
            <a:r>
              <a:rPr lang="fr-FR" dirty="0"/>
              <a:t>, NN</a:t>
            </a:r>
          </a:p>
        </p:txBody>
      </p:sp>
      <p:sp>
        <p:nvSpPr>
          <p:cNvPr id="6" name="Espace réservé du pied de page 9">
            <a:extLst>
              <a:ext uri="{FF2B5EF4-FFF2-40B4-BE49-F238E27FC236}">
                <a16:creationId xmlns:a16="http://schemas.microsoft.com/office/drawing/2014/main" id="{D124389B-F397-3D39-7F7A-87E4771193FB}"/>
              </a:ext>
            </a:extLst>
          </p:cNvPr>
          <p:cNvSpPr txBox="1">
            <a:spLocks/>
          </p:cNvSpPr>
          <p:nvPr/>
        </p:nvSpPr>
        <p:spPr>
          <a:xfrm>
            <a:off x="0" y="6498771"/>
            <a:ext cx="11873948" cy="365125"/>
          </a:xfrm>
          <a:prstGeom prst="rect">
            <a:avLst/>
          </a:prstGeom>
          <a:solidFill>
            <a:srgbClr val="1F3868"/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b="1" i="1" dirty="0" err="1">
                <a:solidFill>
                  <a:schemeClr val="bg1"/>
                </a:solidFill>
              </a:rPr>
              <a:t>Author</a:t>
            </a:r>
            <a:r>
              <a:rPr lang="fr-FR" sz="1600" b="1" i="1" dirty="0">
                <a:solidFill>
                  <a:schemeClr val="bg1"/>
                </a:solidFill>
              </a:rPr>
              <a:t> : Mohamed Kacem		 </a:t>
            </a:r>
            <a:r>
              <a:rPr lang="fr-FR" b="1" i="1" dirty="0">
                <a:solidFill>
                  <a:schemeClr val="bg1"/>
                </a:solidFill>
              </a:rPr>
              <a:t>Host </a:t>
            </a:r>
            <a:r>
              <a:rPr lang="fr-FR" b="1" i="1" dirty="0" err="1">
                <a:solidFill>
                  <a:schemeClr val="bg1"/>
                </a:solidFill>
              </a:rPr>
              <a:t>org</a:t>
            </a:r>
            <a:r>
              <a:rPr lang="fr-FR" b="1" i="1" dirty="0">
                <a:solidFill>
                  <a:schemeClr val="bg1"/>
                </a:solidFill>
              </a:rPr>
              <a:t>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Antonio Fernández Anta 		</a:t>
            </a:r>
            <a:r>
              <a:rPr lang="fr-FR" b="1" i="1" dirty="0">
                <a:solidFill>
                  <a:schemeClr val="bg1"/>
                </a:solidFill>
              </a:rPr>
              <a:t>ENSTA </a:t>
            </a:r>
            <a:r>
              <a:rPr lang="fr-FR" b="1" i="1" dirty="0" err="1">
                <a:solidFill>
                  <a:schemeClr val="bg1"/>
                </a:solidFill>
              </a:rPr>
              <a:t>Tutor</a:t>
            </a:r>
            <a:r>
              <a:rPr lang="fr-FR" b="1" i="1" dirty="0">
                <a:solidFill>
                  <a:schemeClr val="bg1"/>
                </a:solidFill>
              </a:rPr>
              <a:t> :</a:t>
            </a:r>
            <a:r>
              <a:rPr lang="fr-FR" sz="1600" b="1" i="1" dirty="0">
                <a:solidFill>
                  <a:schemeClr val="bg1"/>
                </a:solidFill>
              </a:rPr>
              <a:t> Andrea Simonetto        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FCF12607-FDAF-2AEB-5C64-7DAEA0CC0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</p:spPr>
        <p:txBody>
          <a:bodyPr/>
          <a:lstStyle/>
          <a:p>
            <a:fld id="{CF32453C-9010-384B-8EBC-65E67A16F3F4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962382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759</Words>
  <Application>Microsoft Macintosh PowerPoint</Application>
  <PresentationFormat>Grand écran</PresentationFormat>
  <Paragraphs>125</Paragraphs>
  <Slides>19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Mohamed KACEM</dc:creator>
  <cp:lastModifiedBy>Mohamed KACEM</cp:lastModifiedBy>
  <cp:revision>3</cp:revision>
  <dcterms:created xsi:type="dcterms:W3CDTF">2022-08-08T22:36:00Z</dcterms:created>
  <dcterms:modified xsi:type="dcterms:W3CDTF">2022-11-12T18:41:54Z</dcterms:modified>
</cp:coreProperties>
</file>